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89" r:id="rId5"/>
    <p:sldId id="261" r:id="rId6"/>
    <p:sldId id="290" r:id="rId7"/>
    <p:sldId id="262" r:id="rId8"/>
    <p:sldId id="264" r:id="rId9"/>
    <p:sldId id="265" r:id="rId10"/>
    <p:sldId id="292" r:id="rId11"/>
    <p:sldId id="267" r:id="rId12"/>
    <p:sldId id="268" r:id="rId13"/>
    <p:sldId id="271" r:id="rId14"/>
    <p:sldId id="293" r:id="rId15"/>
    <p:sldId id="277" r:id="rId16"/>
    <p:sldId id="294" r:id="rId17"/>
    <p:sldId id="285" r:id="rId18"/>
    <p:sldId id="286" r:id="rId19"/>
    <p:sldId id="275" r:id="rId2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E5A42732-FB31-483C-A90C-DAEF82699DDF}" type="datetimeFigureOut">
              <a:rPr lang="es-ES" smtClean="0"/>
              <a:t>17/01/2019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1320729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E5A42732-FB31-483C-A90C-DAEF82699DDF}" type="datetimeFigureOut">
              <a:rPr lang="es-ES" smtClean="0"/>
              <a:t>17/01/2019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4147800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E5A42732-FB31-483C-A90C-DAEF82699DDF}" type="datetimeFigureOut">
              <a:rPr lang="es-ES" smtClean="0"/>
              <a:t>17/01/2019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2216681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E5A42732-FB31-483C-A90C-DAEF82699DDF}" type="datetimeFigureOut">
              <a:rPr lang="es-ES" smtClean="0"/>
              <a:t>17/01/2019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4154365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E5A42732-FB31-483C-A90C-DAEF82699DDF}" type="datetimeFigureOut">
              <a:rPr lang="es-ES" smtClean="0"/>
              <a:t>17/01/2019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195683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E5A42732-FB31-483C-A90C-DAEF82699DDF}" type="datetimeFigureOut">
              <a:rPr lang="es-ES" smtClean="0"/>
              <a:t>17/01/2019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2128560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E5A42732-FB31-483C-A90C-DAEF82699DDF}" type="datetimeFigureOut">
              <a:rPr lang="es-ES" smtClean="0"/>
              <a:t>17/01/2019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231028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E5A42732-FB31-483C-A90C-DAEF82699DDF}" type="datetimeFigureOut">
              <a:rPr lang="es-ES" smtClean="0"/>
              <a:t>17/01/2019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34844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5A42732-FB31-483C-A90C-DAEF82699DDF}" type="datetimeFigureOut">
              <a:rPr lang="es-ES" smtClean="0"/>
              <a:t>17/01/2019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2503878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5A42732-FB31-483C-A90C-DAEF82699DDF}" type="datetimeFigureOut">
              <a:rPr lang="es-ES" smtClean="0"/>
              <a:t>17/01/2019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1228720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5A42732-FB31-483C-A90C-DAEF82699DDF}" type="datetimeFigureOut">
              <a:rPr lang="es-ES" smtClean="0"/>
              <a:t>17/01/2019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877D7FD-5832-4A29-B13B-A3E192D2315B}" type="slidenum">
              <a:rPr lang="es-ES" smtClean="0"/>
              <a:t>‹Nº›</a:t>
            </a:fld>
            <a:endParaRPr lang="es-ES"/>
          </a:p>
        </p:txBody>
      </p:sp>
    </p:spTree>
    <p:extLst>
      <p:ext uri="{BB962C8B-B14F-4D97-AF65-F5344CB8AC3E}">
        <p14:creationId xmlns:p14="http://schemas.microsoft.com/office/powerpoint/2010/main" val="1229509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A42732-FB31-483C-A90C-DAEF82699DDF}" type="datetimeFigureOut">
              <a:rPr lang="es-ES" smtClean="0"/>
              <a:t>17/01/2019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77D7FD-5832-4A29-B13B-A3E192D2315B}" type="slidenum">
              <a:rPr lang="es-ES" smtClean="0"/>
              <a:t>‹Nº›</a:t>
            </a:fld>
            <a:endParaRPr lang="es-ES"/>
          </a:p>
        </p:txBody>
      </p:sp>
    </p:spTree>
    <p:extLst>
      <p:ext uri="{BB962C8B-B14F-4D97-AF65-F5344CB8AC3E}">
        <p14:creationId xmlns:p14="http://schemas.microsoft.com/office/powerpoint/2010/main" val="3015875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635371"/>
            <a:ext cx="9594760" cy="2387600"/>
          </a:xfrm>
        </p:spPr>
        <p:txBody>
          <a:bodyPr/>
          <a:lstStyle/>
          <a:p>
            <a:pPr algn="just"/>
            <a:r>
              <a:rPr lang="es-ES" sz="3100" b="1" dirty="0">
                <a:solidFill>
                  <a:srgbClr val="990099"/>
                </a:solidFill>
                <a:latin typeface="Calibri" panose="020F0502020204030204"/>
              </a:rPr>
              <a:t>Evaluación GRADE del Estudio de Cohortes Retrospectivo:</a:t>
            </a:r>
            <a:br>
              <a:rPr lang="es-ES" sz="1000" b="1" dirty="0">
                <a:solidFill>
                  <a:srgbClr val="990099"/>
                </a:solidFill>
                <a:latin typeface="Calibri" panose="020F0502020204030204"/>
              </a:rPr>
            </a:br>
            <a:br>
              <a:rPr lang="es-ES" sz="1000" b="1" dirty="0">
                <a:solidFill>
                  <a:srgbClr val="990099"/>
                </a:solidFill>
                <a:latin typeface="Calibri" panose="020F0502020204030204"/>
              </a:rPr>
            </a:br>
            <a:r>
              <a:rPr lang="es-ES" sz="2400"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Riesgo de cáncer asociado al uso de </a:t>
            </a:r>
            <a:r>
              <a:rPr lang="es-ES" sz="2400" dirty="0" err="1">
                <a:solidFill>
                  <a:srgbClr val="990099"/>
                </a:solidFill>
                <a:latin typeface="Calibri" panose="020F0502020204030204" pitchFamily="34" charset="0"/>
                <a:ea typeface="Times New Roman" panose="02020603050405020304" pitchFamily="18" charset="0"/>
                <a:cs typeface="Times New Roman" panose="02020603050405020304" pitchFamily="18" charset="0"/>
              </a:rPr>
              <a:t>valsartán</a:t>
            </a:r>
            <a:r>
              <a:rPr lang="es-ES" sz="2400"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 contaminado de </a:t>
            </a:r>
            <a:r>
              <a:rPr lang="es-ES" sz="2400" dirty="0" err="1">
                <a:solidFill>
                  <a:srgbClr val="990099"/>
                </a:solidFill>
                <a:latin typeface="Calibri" panose="020F0502020204030204" pitchFamily="34" charset="0"/>
                <a:ea typeface="Times New Roman" panose="02020603050405020304" pitchFamily="18" charset="0"/>
                <a:cs typeface="Times New Roman" panose="02020603050405020304" pitchFamily="18" charset="0"/>
              </a:rPr>
              <a:t>Nitrosodimetilamina</a:t>
            </a:r>
            <a:endParaRPr lang="es-ES" dirty="0"/>
          </a:p>
        </p:txBody>
      </p:sp>
      <p:sp>
        <p:nvSpPr>
          <p:cNvPr id="4" name="Subtítulo 2"/>
          <p:cNvSpPr>
            <a:spLocks noGrp="1"/>
          </p:cNvSpPr>
          <p:nvPr>
            <p:ph type="subTitle" idx="1"/>
          </p:nvPr>
        </p:nvSpPr>
        <p:spPr/>
        <p:txBody>
          <a:bodyPr>
            <a:normAutofit/>
          </a:bodyPr>
          <a:lstStyle/>
          <a:p>
            <a:pPr algn="l" fontAlgn="base">
              <a:lnSpc>
                <a:spcPct val="100000"/>
              </a:lnSpc>
              <a:spcBef>
                <a:spcPct val="20000"/>
              </a:spcBef>
              <a:spcAft>
                <a:spcPct val="0"/>
              </a:spcAft>
              <a:defRPr/>
            </a:pPr>
            <a:r>
              <a:rPr lang="es-ES" sz="1600" kern="0" dirty="0">
                <a:solidFill>
                  <a:srgbClr val="000000"/>
                </a:solidFill>
              </a:rPr>
              <a:t>Mariano Gutiérrez Dandridge, R-4 Medicina Preventiva. Complejo Hospitalario de Cáceres</a:t>
            </a:r>
          </a:p>
          <a:p>
            <a:pPr algn="l" fontAlgn="base">
              <a:lnSpc>
                <a:spcPct val="100000"/>
              </a:lnSpc>
              <a:spcBef>
                <a:spcPct val="20000"/>
              </a:spcBef>
              <a:spcAft>
                <a:spcPct val="0"/>
              </a:spcAft>
              <a:defRPr/>
            </a:pPr>
            <a:endParaRPr lang="es-ES" sz="500" kern="0" dirty="0">
              <a:solidFill>
                <a:srgbClr val="663300"/>
              </a:solidFill>
            </a:endParaRPr>
          </a:p>
          <a:p>
            <a:pPr algn="l" fontAlgn="base">
              <a:lnSpc>
                <a:spcPct val="100000"/>
              </a:lnSpc>
              <a:spcBef>
                <a:spcPct val="20000"/>
              </a:spcBef>
              <a:spcAft>
                <a:spcPct val="0"/>
              </a:spcAft>
              <a:defRPr/>
            </a:pPr>
            <a:r>
              <a:rPr lang="es-ES" sz="1600" i="1" kern="0" dirty="0">
                <a:solidFill>
                  <a:srgbClr val="000000"/>
                </a:solidFill>
              </a:rPr>
              <a:t>Web </a:t>
            </a:r>
            <a:r>
              <a:rPr lang="es-ES" sz="1600" i="1" u="sng" kern="0" dirty="0">
                <a:solidFill>
                  <a:srgbClr val="0000FF"/>
                </a:solidFill>
              </a:rPr>
              <a:t>evalmed.es</a:t>
            </a:r>
            <a:r>
              <a:rPr lang="es-ES" sz="1600" kern="0" dirty="0">
                <a:solidFill>
                  <a:srgbClr val="000000"/>
                </a:solidFill>
              </a:rPr>
              <a:t>, 13-ene-2019</a:t>
            </a:r>
          </a:p>
          <a:p>
            <a:pPr algn="l" fontAlgn="base">
              <a:lnSpc>
                <a:spcPct val="100000"/>
              </a:lnSpc>
              <a:spcBef>
                <a:spcPct val="20000"/>
              </a:spcBef>
              <a:spcAft>
                <a:spcPct val="0"/>
              </a:spcAft>
              <a:defRPr/>
            </a:pPr>
            <a:endParaRPr lang="es-ES" sz="1600" i="1" kern="0" dirty="0">
              <a:solidFill>
                <a:srgbClr val="000000"/>
              </a:solidFill>
            </a:endParaRPr>
          </a:p>
          <a:p>
            <a:endParaRPr lang="es-ES" dirty="0"/>
          </a:p>
        </p:txBody>
      </p:sp>
      <p:pic>
        <p:nvPicPr>
          <p:cNvPr id="5" name="Imagen 4"/>
          <p:cNvPicPr>
            <a:picLocks noChangeAspect="1"/>
          </p:cNvPicPr>
          <p:nvPr/>
        </p:nvPicPr>
        <p:blipFill>
          <a:blip r:embed="rId2"/>
          <a:stretch>
            <a:fillRect/>
          </a:stretch>
        </p:blipFill>
        <p:spPr>
          <a:xfrm>
            <a:off x="1627031" y="4760172"/>
            <a:ext cx="1298561" cy="737680"/>
          </a:xfrm>
          <a:prstGeom prst="rect">
            <a:avLst/>
          </a:prstGeom>
        </p:spPr>
      </p:pic>
    </p:spTree>
    <p:extLst>
      <p:ext uri="{BB962C8B-B14F-4D97-AF65-F5344CB8AC3E}">
        <p14:creationId xmlns:p14="http://schemas.microsoft.com/office/powerpoint/2010/main" val="1850462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95130" y="427383"/>
            <a:ext cx="10601739" cy="6003234"/>
          </a:xfrm>
        </p:spPr>
        <p:txBody>
          <a:bodyPr>
            <a:normAutofit fontScale="77500" lnSpcReduction="20000"/>
          </a:bodyPr>
          <a:lstStyle/>
          <a:p>
            <a:pPr algn="just">
              <a:lnSpc>
                <a:spcPct val="120000"/>
              </a:lnSpc>
              <a:spcAft>
                <a:spcPts val="0"/>
              </a:spcAft>
            </a:pPr>
            <a:r>
              <a:rPr lang="es-ES" dirty="0">
                <a:latin typeface="Calibri" panose="020F0502020204030204" pitchFamily="34" charset="0"/>
                <a:ea typeface="Times New Roman" panose="02020603050405020304" pitchFamily="18" charset="0"/>
                <a:cs typeface="Times New Roman" panose="02020603050405020304" pitchFamily="18" charset="0"/>
              </a:rPr>
              <a:t>	A pesar de que el registro de prescripciones es de validez alta, lo prescrito no significa inequívocamente que es tomado. Pero un estudio transversal mostró que la no adherencia en la atención primaria de Dinamarca es del 9,3% en general, siendo del 4,7% en el grupo Cardiovascular de la ATC.</a:t>
            </a:r>
            <a:endParaRPr lang="es-ES" sz="18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dirty="0">
                <a:latin typeface="Calibri" panose="020F0502020204030204" pitchFamily="34" charset="0"/>
                <a:ea typeface="Times New Roman" panose="02020603050405020304" pitchFamily="18" charset="0"/>
                <a:cs typeface="Times New Roman" panose="02020603050405020304" pitchFamily="18" charset="0"/>
              </a:rPr>
              <a:t>	Teniendo en cuenta las fortalezas y limitaciones, añadiendo que la cantidad de NDMA es estimada indirectamente (y no declarada con precisión), estimamos que la validez de estos datos como exposición real es MODERADA.</a:t>
            </a:r>
            <a:endParaRPr lang="es-ES" sz="18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800" dirty="0">
                <a:latin typeface="Calibri" panose="020F0502020204030204" pitchFamily="34" charset="0"/>
                <a:ea typeface="Times New Roman" panose="02020603050405020304" pitchFamily="18" charset="0"/>
                <a:cs typeface="Times New Roman" panose="02020603050405020304" pitchFamily="18" charset="0"/>
              </a:rPr>
              <a:t> </a:t>
            </a:r>
            <a:r>
              <a:rPr lang="es-ES"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¿Cómo se midió el resultado en los grupos, y qué validez tiene la medición?</a:t>
            </a:r>
            <a:endParaRPr lang="es-ES" sz="18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dirty="0">
                <a:latin typeface="Calibri" panose="020F0502020204030204" pitchFamily="34" charset="0"/>
                <a:ea typeface="Times New Roman" panose="02020603050405020304" pitchFamily="18" charset="0"/>
                <a:cs typeface="Times New Roman" panose="02020603050405020304" pitchFamily="18" charset="0"/>
              </a:rPr>
              <a:t>	Los investigadores obtuvieron los registros de incidencia de cáncer del Registro Danés de Cáncer (usando la CIE-10). Este registro se fundó en 1942 y contiene datos sobre la incidencia del cáncer en la población danesa desde 1943. La validez del mismo se garantiza mediante la aplicación de rutinas de control de calidad manuales en la producción diaria del Registro de cáncer, la aplicación de la lógica automatizada del cáncer y el uso de múltiples notificaciones de diferentes fuentes de datos, lo que también garantiza un alto grado completitud. </a:t>
            </a:r>
            <a:endParaRPr lang="es-ES" sz="18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dirty="0">
                <a:latin typeface="Calibri" panose="020F0502020204030204" pitchFamily="34" charset="0"/>
                <a:ea typeface="Times New Roman" panose="02020603050405020304" pitchFamily="18" charset="0"/>
                <a:cs typeface="Times New Roman" panose="02020603050405020304" pitchFamily="18" charset="0"/>
              </a:rPr>
              <a:t>Por la combinación de estos factores, estimamos que la validez de estos datos es MODERADA-ALTA.</a:t>
            </a:r>
            <a:r>
              <a:rPr lang="es-ES" sz="1800" dirty="0">
                <a:latin typeface="Arial" panose="020B0604020202020204" pitchFamily="34" charset="0"/>
                <a:ea typeface="Times New Roman" panose="02020603050405020304" pitchFamily="18" charset="0"/>
                <a:cs typeface="Times New Roman" panose="02020603050405020304" pitchFamily="18" charset="0"/>
              </a:rPr>
              <a:t> </a:t>
            </a:r>
          </a:p>
          <a:p>
            <a:pPr algn="just">
              <a:lnSpc>
                <a:spcPct val="120000"/>
              </a:lnSpc>
              <a:spcAft>
                <a:spcPts val="0"/>
              </a:spcAft>
            </a:pPr>
            <a:r>
              <a:rPr lang="es-ES" sz="800" dirty="0">
                <a:latin typeface="Calibri" panose="020F0502020204030204" pitchFamily="34" charset="0"/>
                <a:ea typeface="Times New Roman" panose="02020603050405020304" pitchFamily="18" charset="0"/>
                <a:cs typeface="Times New Roman" panose="02020603050405020304" pitchFamily="18" charset="0"/>
              </a:rPr>
              <a:t> </a:t>
            </a:r>
            <a:r>
              <a:rPr lang="es-ES"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3º Tiempo de seguimiento conseguido:</a:t>
            </a: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mediana de 4,6 años [IQR, 2 a 5,5].</a:t>
            </a:r>
            <a:r>
              <a:rPr lang="es-ES"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¿Fue suficientemente completo el tiempo entre exposición y evento?: </a:t>
            </a:r>
            <a:r>
              <a:rPr lang="es-ES" dirty="0">
                <a:latin typeface="Calibri" panose="020F0502020204030204" pitchFamily="34" charset="0"/>
                <a:ea typeface="Times New Roman" panose="02020603050405020304" pitchFamily="18" charset="0"/>
                <a:cs typeface="Times New Roman" panose="02020603050405020304" pitchFamily="18" charset="0"/>
              </a:rPr>
              <a:t>Sí, pero alcanzando sólo la incidencia a bajo-medio plazo, y no a largo plazo.</a:t>
            </a:r>
            <a:endParaRPr lang="es-ES" sz="18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endParaRPr lang="es-ES" dirty="0"/>
          </a:p>
        </p:txBody>
      </p:sp>
    </p:spTree>
    <p:extLst>
      <p:ext uri="{BB962C8B-B14F-4D97-AF65-F5344CB8AC3E}">
        <p14:creationId xmlns:p14="http://schemas.microsoft.com/office/powerpoint/2010/main" val="4007217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28870" y="569843"/>
            <a:ext cx="10241406" cy="5446643"/>
          </a:xfrm>
        </p:spPr>
        <p:txBody>
          <a:bodyPr>
            <a:no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C) RESULTADOS.</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Cáncer por todas las causas</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No se encontró una diferencia estadísticamente significativa en la incidencia de cáncer por todas las causas:</a:t>
            </a:r>
            <a:r>
              <a:rPr lang="es-ES" sz="2000" dirty="0">
                <a:latin typeface="Calibri" panose="020F0502020204030204" pitchFamily="34" charset="0"/>
                <a:ea typeface="Times New Roman" panose="02020603050405020304" pitchFamily="18" charset="0"/>
                <a:cs typeface="Times New Roman" panose="02020603050405020304" pitchFamily="18" charset="0"/>
              </a:rPr>
              <a:t> 1) Al comparar la cohorte de NO expuestos frente a toda la cohorte de expuestos a NDMA; 2) Al comparar la cohorte de NO expuestos frente a los tres subgrupos de exposición a NDMA por su asociación al total acumulado de mg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valsartán</a:t>
            </a:r>
            <a:r>
              <a:rPr lang="es-ES" sz="2000" dirty="0">
                <a:latin typeface="Calibri" panose="020F0502020204030204" pitchFamily="34" charset="0"/>
                <a:ea typeface="Times New Roman" panose="02020603050405020304" pitchFamily="18" charset="0"/>
                <a:cs typeface="Times New Roman" panose="02020603050405020304" pitchFamily="18" charset="0"/>
              </a:rPr>
              <a:t> contaminado: &lt; 20.000 mg; de 20.000 a 50.000 mg; y &gt; 50.000 mg.</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Mostramos más exhaustivamente los datos en la </a:t>
            </a:r>
            <a:r>
              <a:rPr lang="es-ES" sz="2000" b="1"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tabla 2</a:t>
            </a:r>
            <a:r>
              <a:rPr lang="es-ES" sz="2000" dirty="0">
                <a:latin typeface="Calibri" panose="020F0502020204030204" pitchFamily="34" charset="0"/>
                <a:ea typeface="Times New Roman" panose="02020603050405020304" pitchFamily="18" charset="0"/>
                <a:cs typeface="Times New Roman" panose="02020603050405020304" pitchFamily="18" charset="0"/>
              </a:rPr>
              <a:t>.</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Cánceres específicos</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No se encontraron diferencias estadísticamente significativas en la incidencia de los siguientes cánceres específicos: </a:t>
            </a:r>
            <a:r>
              <a:rPr lang="es-ES" sz="2000" dirty="0">
                <a:latin typeface="Calibri" panose="020F0502020204030204" pitchFamily="34" charset="0"/>
                <a:ea typeface="Times New Roman" panose="02020603050405020304" pitchFamily="18" charset="0"/>
                <a:cs typeface="Times New Roman" panose="02020603050405020304" pitchFamily="18" charset="0"/>
              </a:rPr>
              <a:t>cáncer colorrectal (51 casos), HR 1,46 (IC 95%, 0,79-2,73); próstata (47 casos); pulmón (39 casos); mama (36 casos); melanoma (17 casos); útero (15 casos); páncreas (12 casos); riñón (8 casos), vejiga (8 casos).</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El número de casos no es lo suficientemente grande como para garantizar el grado de asociación entre exposición y cánceres específicos (no puede descartarse un error beta).</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endParaRPr lang="es-ES" sz="2000" dirty="0"/>
          </a:p>
        </p:txBody>
      </p:sp>
    </p:spTree>
    <p:extLst>
      <p:ext uri="{BB962C8B-B14F-4D97-AF65-F5344CB8AC3E}">
        <p14:creationId xmlns:p14="http://schemas.microsoft.com/office/powerpoint/2010/main" val="261880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a:extLst>
              <a:ext uri="{FF2B5EF4-FFF2-40B4-BE49-F238E27FC236}">
                <a16:creationId xmlns:a16="http://schemas.microsoft.com/office/drawing/2014/main" id="{10A217FD-65EE-4AF5-B839-2A27FB8A2707}"/>
              </a:ext>
            </a:extLst>
          </p:cNvPr>
          <p:cNvPicPr>
            <a:picLocks noGrp="1" noChangeAspect="1"/>
          </p:cNvPicPr>
          <p:nvPr>
            <p:ph idx="1"/>
          </p:nvPr>
        </p:nvPicPr>
        <p:blipFill>
          <a:blip r:embed="rId2"/>
          <a:stretch>
            <a:fillRect/>
          </a:stretch>
        </p:blipFill>
        <p:spPr>
          <a:xfrm>
            <a:off x="242191" y="402216"/>
            <a:ext cx="11707617" cy="6197367"/>
          </a:xfrm>
          <a:prstGeom prst="rect">
            <a:avLst/>
          </a:prstGeom>
        </p:spPr>
      </p:pic>
    </p:spTree>
    <p:extLst>
      <p:ext uri="{BB962C8B-B14F-4D97-AF65-F5344CB8AC3E}">
        <p14:creationId xmlns:p14="http://schemas.microsoft.com/office/powerpoint/2010/main" val="101492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03086" y="612094"/>
            <a:ext cx="9840685" cy="5179105"/>
          </a:xfrm>
        </p:spPr>
        <p:txBody>
          <a:bodyPr>
            <a:no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3º ¿Existe algún gradiente dosis-respuesta?</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a:latin typeface="Calibri" panose="020F0502020204030204" pitchFamily="34" charset="0"/>
                <a:ea typeface="Times New Roman" panose="02020603050405020304" pitchFamily="18" charset="0"/>
                <a:cs typeface="Times New Roman" panose="02020603050405020304" pitchFamily="18" charset="0"/>
              </a:rPr>
              <a:t>Más vs menos dosis:</a:t>
            </a:r>
            <a:r>
              <a:rPr lang="es-ES" sz="2000" dirty="0">
                <a:latin typeface="Calibri" panose="020F0502020204030204" pitchFamily="34" charset="0"/>
                <a:ea typeface="Times New Roman" panose="02020603050405020304" pitchFamily="18" charset="0"/>
                <a:cs typeface="Times New Roman" panose="02020603050405020304" pitchFamily="18" charset="0"/>
              </a:rPr>
              <a:t> Al comparar la cohorte de NO expuestos frente a los tres subgrupos de exposición a NDMA (por su asociación al total acumulado de mg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valsartán</a:t>
            </a:r>
            <a:r>
              <a:rPr lang="es-ES" sz="2000" dirty="0">
                <a:latin typeface="Calibri" panose="020F0502020204030204" pitchFamily="34" charset="0"/>
                <a:ea typeface="Times New Roman" panose="02020603050405020304" pitchFamily="18" charset="0"/>
                <a:cs typeface="Times New Roman" panose="02020603050405020304" pitchFamily="18" charset="0"/>
              </a:rPr>
              <a:t> contaminado: &lt; 20.000 mg; de 20.000 a 50.000 mg; y &gt; 50.000 mg), no se encontró diferencia estadísticamente significativa en ninguno de los tres casos. El test para la tendencia no es estadísticamente significativo, </a:t>
            </a:r>
            <a:r>
              <a:rPr lang="es-ES" sz="2000" i="1" dirty="0">
                <a:latin typeface="Calibri" panose="020F0502020204030204" pitchFamily="34" charset="0"/>
                <a:ea typeface="Times New Roman" panose="02020603050405020304" pitchFamily="18" charset="0"/>
                <a:cs typeface="Times New Roman" panose="02020603050405020304" pitchFamily="18" charset="0"/>
              </a:rPr>
              <a:t>p</a:t>
            </a:r>
            <a:r>
              <a:rPr lang="es-ES" sz="2000" dirty="0">
                <a:latin typeface="Calibri" panose="020F0502020204030204" pitchFamily="34" charset="0"/>
                <a:ea typeface="Times New Roman" panose="02020603050405020304" pitchFamily="18" charset="0"/>
                <a:cs typeface="Times New Roman" panose="02020603050405020304" pitchFamily="18" charset="0"/>
              </a:rPr>
              <a:t>= 0,70, lo que es consistente con más dosis, igual incidencia de cáncer.</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El uso de los miligramos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valsartán</a:t>
            </a:r>
            <a:r>
              <a:rPr lang="es-ES" sz="2000" dirty="0">
                <a:latin typeface="Calibri" panose="020F0502020204030204" pitchFamily="34" charset="0"/>
                <a:ea typeface="Times New Roman" panose="02020603050405020304" pitchFamily="18" charset="0"/>
                <a:cs typeface="Times New Roman" panose="02020603050405020304" pitchFamily="18" charset="0"/>
              </a:rPr>
              <a:t> como escala para el análisis de la respuesta a la dosis se basó en la observación de que el contenido de NDMA para cada tableta parece estar relacionado con la dosis de la tableta. Con un uso diario estimado de 80-160 mg (la dosis diaria definida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valsartán</a:t>
            </a:r>
            <a:r>
              <a:rPr lang="es-ES" sz="2000" dirty="0">
                <a:latin typeface="Calibri" panose="020F0502020204030204" pitchFamily="34" charset="0"/>
                <a:ea typeface="Times New Roman" panose="02020603050405020304" pitchFamily="18" charset="0"/>
                <a:cs typeface="Times New Roman" panose="02020603050405020304" pitchFamily="18" charset="0"/>
              </a:rPr>
              <a:t> es de 80 mg), estos cortes correspondieron aproximadamente a &lt;200, 200-499 y ≥ 500 tabletas. </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endParaRPr lang="es-ES" sz="2000" dirty="0"/>
          </a:p>
        </p:txBody>
      </p:sp>
    </p:spTree>
    <p:extLst>
      <p:ext uri="{BB962C8B-B14F-4D97-AF65-F5344CB8AC3E}">
        <p14:creationId xmlns:p14="http://schemas.microsoft.com/office/powerpoint/2010/main" val="3737909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03086" y="612094"/>
            <a:ext cx="9840685" cy="5179105"/>
          </a:xfrm>
        </p:spPr>
        <p:txBody>
          <a:bodyPr>
            <a:noAutofit/>
          </a:bodyPr>
          <a:lstStyle/>
          <a:p>
            <a:pPr algn="just">
              <a:lnSpc>
                <a:spcPct val="100000"/>
              </a:lnSpc>
              <a:spcAft>
                <a:spcPts val="0"/>
              </a:spcAft>
            </a:pPr>
            <a:r>
              <a:rPr lang="es-ES" sz="2000" b="1" dirty="0">
                <a:solidFill>
                  <a:srgbClr val="0000FF"/>
                </a:solidFill>
                <a:latin typeface="Calibri" panose="020F0502020204030204" pitchFamily="34" charset="0"/>
                <a:ea typeface="Calibri" panose="020F0502020204030204" pitchFamily="34" charset="0"/>
                <a:cs typeface="Times New Roman" panose="02020603050405020304" pitchFamily="18" charset="0"/>
              </a:rPr>
              <a:t>4º ¿Se hicieron análisis de sensibilidad?</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	Variando el tiempo de demora: </a:t>
            </a:r>
            <a:r>
              <a:rPr lang="es-ES" sz="2000" dirty="0">
                <a:latin typeface="Calibri" panose="020F0502020204030204" pitchFamily="34" charset="0"/>
                <a:ea typeface="Calibri" panose="020F0502020204030204" pitchFamily="34" charset="0"/>
                <a:cs typeface="Times New Roman" panose="02020603050405020304" pitchFamily="18" charset="0"/>
              </a:rPr>
              <a:t>La variación del tiempo de demora de un año (utilizado en los análisis principales) a seis meses o dos años arrojó estimaciones de riesgo ligeramente más altas con el aumento del tiempo de demora, con un HR 1,17 (0,88-1,55), que no alcanzó significación estadística.</a:t>
            </a:r>
          </a:p>
          <a:p>
            <a:pPr indent="449580"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	Eliminando los “posiblemente” contaminados: </a:t>
            </a:r>
            <a:r>
              <a:rPr lang="es-ES" sz="2000" dirty="0">
                <a:latin typeface="Calibri" panose="020F0502020204030204" pitchFamily="34" charset="0"/>
                <a:ea typeface="Calibri" panose="020F0502020204030204" pitchFamily="34" charset="0"/>
                <a:cs typeface="Tahoma" panose="020B0604030504040204" pitchFamily="34" charset="0"/>
              </a:rPr>
              <a:t>El resultado principal no cambió cuando se eliminó a los “posiblemente”, dejando sólo los “probablemente” contaminados.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	Otros subgrupos: </a:t>
            </a:r>
            <a:r>
              <a:rPr lang="es-ES" sz="2000" dirty="0">
                <a:latin typeface="Calibri" panose="020F0502020204030204" pitchFamily="34" charset="0"/>
                <a:ea typeface="Calibri" panose="020F0502020204030204" pitchFamily="34" charset="0"/>
                <a:cs typeface="Tahoma" panose="020B0604030504040204" pitchFamily="34" charset="0"/>
              </a:rPr>
              <a:t>El resultado principal no cambió en los tres siguientes análisis de subgrupos: a) varones y mujeres; b) mayores y menores de 70 años; y c) usuarios prevalentes sí y no prevalentes.</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s-ES" sz="2000" dirty="0"/>
          </a:p>
        </p:txBody>
      </p:sp>
    </p:spTree>
    <p:extLst>
      <p:ext uri="{BB962C8B-B14F-4D97-AF65-F5344CB8AC3E}">
        <p14:creationId xmlns:p14="http://schemas.microsoft.com/office/powerpoint/2010/main" val="1474781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88572" y="292779"/>
            <a:ext cx="9840685" cy="5817735"/>
          </a:xfrm>
        </p:spPr>
        <p:txBody>
          <a:bodyPr>
            <a:noAutofit/>
          </a:bodyPr>
          <a:lstStyle/>
          <a:p>
            <a:pPr algn="just">
              <a:lnSpc>
                <a:spcPct val="100000"/>
              </a:lnSpc>
              <a:spcAft>
                <a:spcPts val="0"/>
              </a:spcAft>
            </a:pPr>
            <a:r>
              <a:rPr lang="es-ES" sz="22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IV. COMENTARIOS (DISCUSIÓN Y OPINIÓN DEL EVALUADOR)</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1º Respecto al presente estudio</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a:latin typeface="Calibri" panose="020F0502020204030204" pitchFamily="34" charset="0"/>
                <a:ea typeface="Calibri" panose="020F0502020204030204" pitchFamily="34" charset="0"/>
                <a:cs typeface="Times New Roman" panose="02020603050405020304" pitchFamily="18" charset="0"/>
              </a:rPr>
              <a:t>La principal debilidad del estudio es que esta mediana de seguimiento no incluye más allá del medio plazo. Además, el seguimiento limitado combinado con el bajo uso de </a:t>
            </a:r>
            <a:r>
              <a:rPr lang="es-ES" sz="2000" dirty="0" err="1">
                <a:latin typeface="Calibri" panose="020F0502020204030204" pitchFamily="34" charset="0"/>
                <a:ea typeface="Calibri" panose="020F0502020204030204" pitchFamily="34" charset="0"/>
                <a:cs typeface="Times New Roman" panose="02020603050405020304" pitchFamily="18" charset="0"/>
              </a:rPr>
              <a:t>valsartán</a:t>
            </a:r>
            <a:r>
              <a:rPr lang="es-ES" sz="2000" dirty="0">
                <a:latin typeface="Calibri" panose="020F0502020204030204" pitchFamily="34" charset="0"/>
                <a:ea typeface="Calibri" panose="020F0502020204030204" pitchFamily="34" charset="0"/>
                <a:cs typeface="Times New Roman" panose="02020603050405020304" pitchFamily="18" charset="0"/>
              </a:rPr>
              <a:t> en Dinamarca conduce a una precisión limitada. </a:t>
            </a: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La exposición se basa en suposiciones sobre el contenido NDMA. Pero el resultado no cambió tras un análisis de sensibilidad, eliminado el subgrupo fuentes menos ciertas de NDMA. Con independencia de ello, los estudios futuros deben utilizar datos sobre el contenido real de NDMA de las tabletas individuales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valsartán</a:t>
            </a:r>
            <a:r>
              <a:rPr lang="es-ES" sz="2000" dirty="0">
                <a:latin typeface="Calibri" panose="020F0502020204030204" pitchFamily="34" charset="0"/>
                <a:ea typeface="Times New Roman" panose="02020603050405020304" pitchFamily="18" charset="0"/>
                <a:cs typeface="Times New Roman" panose="02020603050405020304" pitchFamily="18" charset="0"/>
              </a:rPr>
              <a:t> una vez que dicha información esté disponible.</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El número de casos no es lo suficiente como para garantizar el grado de asociación entre exposición y cánceres específicos.</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endParaRPr lang="es-ES" sz="2000" dirty="0"/>
          </a:p>
        </p:txBody>
      </p:sp>
    </p:spTree>
    <p:extLst>
      <p:ext uri="{BB962C8B-B14F-4D97-AF65-F5344CB8AC3E}">
        <p14:creationId xmlns:p14="http://schemas.microsoft.com/office/powerpoint/2010/main" val="536375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88572" y="292779"/>
            <a:ext cx="9840685" cy="5817735"/>
          </a:xfrm>
        </p:spPr>
        <p:txBody>
          <a:bodyPr>
            <a:noAutofit/>
          </a:bodyPr>
          <a:lstStyle/>
          <a:p>
            <a:pPr algn="just">
              <a:lnSpc>
                <a:spcPct val="100000"/>
              </a:lnSpc>
              <a:spcAft>
                <a:spcPts val="0"/>
              </a:spcAft>
            </a:pPr>
            <a:r>
              <a:rPr lang="es-ES" sz="2000" b="1" dirty="0">
                <a:latin typeface="Calibri" panose="020F0502020204030204" pitchFamily="34" charset="0"/>
                <a:ea typeface="Calibri" panose="020F0502020204030204" pitchFamily="34" charset="0"/>
                <a:cs typeface="Times New Roman" panose="02020603050405020304" pitchFamily="18" charset="0"/>
              </a:rPr>
              <a:t>2º Plausibilidad biológica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No existen estudios experimentales en humanos. </a:t>
            </a:r>
          </a:p>
          <a:p>
            <a:pPr indent="449580"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La evidencia de carcinogenicidad en ratas se ha informado en dosis de aproximadamente 10 μg/kg/ día. Con concentraciones de hasta 22 μg de NDMA en los comprimidos de </a:t>
            </a:r>
            <a:r>
              <a:rPr lang="es-ES" sz="2000" dirty="0" err="1">
                <a:latin typeface="Calibri" panose="020F0502020204030204" pitchFamily="34" charset="0"/>
                <a:ea typeface="Calibri" panose="020F0502020204030204" pitchFamily="34" charset="0"/>
                <a:cs typeface="Times New Roman" panose="02020603050405020304" pitchFamily="18" charset="0"/>
              </a:rPr>
              <a:t>valsartán</a:t>
            </a:r>
            <a:r>
              <a:rPr lang="es-ES" sz="2000" dirty="0">
                <a:latin typeface="Calibri" panose="020F0502020204030204" pitchFamily="34" charset="0"/>
                <a:ea typeface="Calibri" panose="020F0502020204030204" pitchFamily="34" charset="0"/>
                <a:cs typeface="Times New Roman" panose="02020603050405020304" pitchFamily="18" charset="0"/>
              </a:rPr>
              <a:t> de 320 mg y 10 μg de NDMA en comprimidos de 160 mg, la exposición diaria para una persona de 70 kg varía de 0,14 a 0,31 μg/kg /día. Aunque no es posible extrapolar directamente de animales a humanos, la exposición diaria en humanos es aproximadamente 30 veces menor que la dosis más baja que conduce al cáncer de hígado en ratas. </a:t>
            </a:r>
          </a:p>
          <a:p>
            <a:pPr algn="just">
              <a:spcAft>
                <a:spcPts val="0"/>
              </a:spcAft>
            </a:pPr>
            <a:endParaRPr lang="es-ES" sz="2000" dirty="0"/>
          </a:p>
        </p:txBody>
      </p:sp>
    </p:spTree>
    <p:extLst>
      <p:ext uri="{BB962C8B-B14F-4D97-AF65-F5344CB8AC3E}">
        <p14:creationId xmlns:p14="http://schemas.microsoft.com/office/powerpoint/2010/main" val="3841777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88572" y="292779"/>
            <a:ext cx="9840685" cy="5817735"/>
          </a:xfrm>
        </p:spPr>
        <p:txBody>
          <a:bodyPr>
            <a:noAutofit/>
          </a:bodyPr>
          <a:lstStyle/>
          <a:p>
            <a:pPr algn="just">
              <a:lnSpc>
                <a:spcPct val="100000"/>
              </a:lnSpc>
              <a:spcAft>
                <a:spcPts val="0"/>
              </a:spcAft>
            </a:pPr>
            <a:r>
              <a:rPr lang="es-ES" sz="22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V. CONFLICTOS DE INTERESES Y CALIDAD DE LA EVIDENCIA</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latin typeface="Calibri" panose="020F0502020204030204" pitchFamily="34" charset="0"/>
                <a:ea typeface="Calibri" panose="020F0502020204030204" pitchFamily="34" charset="0"/>
                <a:cs typeface="Times New Roman" panose="02020603050405020304" pitchFamily="18" charset="0"/>
              </a:rPr>
              <a:t>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Conflictos de intereses financieros y no financieros.</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indent="449580"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Los autores declaran no tener conflictos de intereses</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indent="449580"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El estudio no recibió ninguna financiación.</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800" dirty="0">
                <a:latin typeface="Calibri" panose="020F0502020204030204" pitchFamily="34" charset="0"/>
                <a:ea typeface="Times New Roman" panose="02020603050405020304" pitchFamily="18" charset="0"/>
                <a:cs typeface="Times New Roman" panose="02020603050405020304" pitchFamily="18" charset="0"/>
              </a:rPr>
              <a:t> </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Factores que pueden aumentar la validez de un estudio de cohortes retrospectivo:</a:t>
            </a:r>
            <a:r>
              <a:rPr lang="es-ES" sz="2000" i="1"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indent="449580"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1.</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a:latin typeface="Calibri" panose="020F0502020204030204" pitchFamily="34" charset="0"/>
                <a:ea typeface="Times New Roman" panose="02020603050405020304" pitchFamily="18" charset="0"/>
                <a:cs typeface="Times New Roman" panose="02020603050405020304" pitchFamily="18" charset="0"/>
              </a:rPr>
              <a:t>¿Magnitud grande del efecto</a:t>
            </a:r>
            <a:r>
              <a:rPr lang="es-ES" sz="2000" dirty="0">
                <a:latin typeface="Calibri" panose="020F0502020204030204" pitchFamily="34" charset="0"/>
                <a:ea typeface="Times New Roman" panose="02020603050405020304" pitchFamily="18" charset="0"/>
                <a:cs typeface="Times New Roman" panose="02020603050405020304" pitchFamily="18" charset="0"/>
              </a:rPr>
              <a:t>?: La magnitud del efecto es nula, en el sentido de que no se encuentra asociación estadísticamente significativa entre la exposición frente a la no exposición.</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         2.</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a:latin typeface="Calibri" panose="020F0502020204030204" pitchFamily="34" charset="0"/>
                <a:ea typeface="Times New Roman" panose="02020603050405020304" pitchFamily="18" charset="0"/>
                <a:cs typeface="Times New Roman" panose="02020603050405020304" pitchFamily="18" charset="0"/>
              </a:rPr>
              <a:t>¿Al eliminar (o ajustar) los factores de confusión que modifican el efecto, sigue manteniéndose la dirección de tal efecto</a:t>
            </a:r>
            <a:r>
              <a:rPr lang="es-ES" sz="2000" dirty="0">
                <a:latin typeface="Calibri" panose="020F0502020204030204" pitchFamily="34" charset="0"/>
                <a:ea typeface="Times New Roman" panose="02020603050405020304" pitchFamily="18" charset="0"/>
                <a:cs typeface="Times New Roman" panose="02020603050405020304" pitchFamily="18" charset="0"/>
              </a:rPr>
              <a:t>. Al ajustar por las covariables no cambia la ausencia de efecto respecto al efecto crudo (considerado el ajustado sólo por sexo y edad). </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Al practicar los análisis de subgrupos, tampoco.</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3.</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b="1" dirty="0">
                <a:latin typeface="Calibri" panose="020F0502020204030204" pitchFamily="34" charset="0"/>
                <a:ea typeface="Times New Roman" panose="02020603050405020304" pitchFamily="18" charset="0"/>
                <a:cs typeface="Times New Roman" panose="02020603050405020304" pitchFamily="18" charset="0"/>
              </a:rPr>
              <a:t>¿Existencia de gradiente o efecto dosis-respuesta?:</a:t>
            </a:r>
            <a:r>
              <a:rPr lang="es-ES" sz="2000" dirty="0">
                <a:latin typeface="Calibri" panose="020F0502020204030204" pitchFamily="34" charset="0"/>
                <a:ea typeface="Times New Roman" panose="02020603050405020304" pitchFamily="18" charset="0"/>
                <a:cs typeface="Times New Roman" panose="02020603050405020304" pitchFamily="18" charset="0"/>
              </a:rPr>
              <a:t> Al practicar un gradiente de subgrupos con dosis crecientes, se mantiene la ausencia de efecto obtenido con la cohorte completa.</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endParaRPr lang="es-ES" sz="2000" dirty="0"/>
          </a:p>
        </p:txBody>
      </p:sp>
    </p:spTree>
    <p:extLst>
      <p:ext uri="{BB962C8B-B14F-4D97-AF65-F5344CB8AC3E}">
        <p14:creationId xmlns:p14="http://schemas.microsoft.com/office/powerpoint/2010/main" val="4168622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75657" y="849370"/>
            <a:ext cx="9840685" cy="5817735"/>
          </a:xfrm>
        </p:spPr>
        <p:txBody>
          <a:bodyPr>
            <a:noAutofit/>
          </a:bodyPr>
          <a:lstStyle/>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Sistema GRADE: </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Validez de la evidencia MODERADA</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Justificamos el aumento de la validez por: 1) La ausencia de efecto en los cánceres totales se mantiene al eliminar los factores de confusión y al practicar un gradiente dosis-respuesta; 2) Estimamos la calidad de la exposición como moderada, y la del resultado como moderada-alta; 3) La ausencia de efecto en humanos “podría explicarse” por la plausibilidad biológica de las dosis mucho más altas asociadas con cáncer en ratas. </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indent="449580"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Estimamos no aumentar más esta graduación porque: 1) La mediana de seguimiento sólo alcanza el corto y medio plazo, pero no el largo plazo; 2) La muestra no es lo suficientemente grande como para alcanzar potencia estadística para la medición de los cánceres específicos, así como algunos subgrupos informativos.</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spcAft>
                <a:spcPts val="0"/>
              </a:spcAft>
            </a:pPr>
            <a:endParaRPr lang="es-ES" sz="2000" dirty="0"/>
          </a:p>
        </p:txBody>
      </p:sp>
    </p:spTree>
    <p:extLst>
      <p:ext uri="{BB962C8B-B14F-4D97-AF65-F5344CB8AC3E}">
        <p14:creationId xmlns:p14="http://schemas.microsoft.com/office/powerpoint/2010/main" val="4094766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03086" y="612094"/>
            <a:ext cx="9840685" cy="5179105"/>
          </a:xfrm>
        </p:spPr>
        <p:txBody>
          <a:bodyPr>
            <a:noAutofit/>
          </a:bodyPr>
          <a:lstStyle/>
          <a:p>
            <a:pPr algn="just">
              <a:lnSpc>
                <a:spcPct val="100000"/>
              </a:lnSpc>
              <a:spcAft>
                <a:spcPts val="0"/>
              </a:spcAft>
            </a:pPr>
            <a:r>
              <a:rPr lang="es-ES" sz="22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VI. CONCLUSIONES</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Con una validez de evidencia estimada como moderada, en este estudio de cohortes a nivel nacional de usuarios daneses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valsartán</a:t>
            </a:r>
            <a:r>
              <a:rPr lang="es-ES" sz="2000" dirty="0">
                <a:latin typeface="Calibri" panose="020F0502020204030204" pitchFamily="34" charset="0"/>
                <a:ea typeface="Times New Roman" panose="02020603050405020304" pitchFamily="18" charset="0"/>
                <a:cs typeface="Times New Roman" panose="02020603050405020304" pitchFamily="18" charset="0"/>
              </a:rPr>
              <a:t>, con una mediana de 66 años (rango intercuartílico 58 a 74), no se observó un aumento en el riesgo general a corto plazo de cáncer asociado con el uso de productos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valsartán</a:t>
            </a:r>
            <a:r>
              <a:rPr lang="es-ES" sz="2000" dirty="0">
                <a:latin typeface="Calibri" panose="020F0502020204030204" pitchFamily="34" charset="0"/>
                <a:ea typeface="Times New Roman" panose="02020603050405020304" pitchFamily="18" charset="0"/>
                <a:cs typeface="Times New Roman" panose="02020603050405020304" pitchFamily="18" charset="0"/>
              </a:rPr>
              <a:t> potencialmente contaminados con N-</a:t>
            </a:r>
            <a:r>
              <a:rPr lang="es-ES" sz="2000" dirty="0" err="1">
                <a:latin typeface="Calibri" panose="020F0502020204030204" pitchFamily="34" charset="0"/>
                <a:ea typeface="Times New Roman" panose="02020603050405020304" pitchFamily="18" charset="0"/>
                <a:cs typeface="Times New Roman" panose="02020603050405020304" pitchFamily="18" charset="0"/>
              </a:rPr>
              <a:t>nitrosodimetilamina</a:t>
            </a:r>
            <a:r>
              <a:rPr lang="es-ES" sz="2000" dirty="0">
                <a:latin typeface="Calibri" panose="020F0502020204030204" pitchFamily="34" charset="0"/>
                <a:ea typeface="Times New Roman" panose="02020603050405020304" pitchFamily="18" charset="0"/>
                <a:cs typeface="Times New Roman" panose="02020603050405020304" pitchFamily="18" charset="0"/>
              </a:rPr>
              <a:t> (NDMA).</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endParaRPr lang="es-ES" sz="2000" dirty="0"/>
          </a:p>
        </p:txBody>
      </p:sp>
    </p:spTree>
    <p:extLst>
      <p:ext uri="{BB962C8B-B14F-4D97-AF65-F5344CB8AC3E}">
        <p14:creationId xmlns:p14="http://schemas.microsoft.com/office/powerpoint/2010/main" val="2744138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26771" y="-165525"/>
            <a:ext cx="10771032" cy="2522358"/>
          </a:xfrm>
        </p:spPr>
        <p:txBody>
          <a:bodyPr>
            <a:normAutofit/>
          </a:bodyPr>
          <a:lstStyle/>
          <a:p>
            <a:pPr algn="l">
              <a:spcAft>
                <a:spcPts val="0"/>
              </a:spcAft>
            </a:pPr>
            <a:r>
              <a:rPr lang="es-ES" sz="1800" b="1" dirty="0">
                <a:solidFill>
                  <a:srgbClr val="0000FF"/>
                </a:solidFill>
                <a:effectLst/>
                <a:latin typeface="+mn-lt"/>
                <a:ea typeface="Times New Roman" panose="02020603050405020304" pitchFamily="18" charset="0"/>
                <a:cs typeface="Times New Roman" panose="02020603050405020304" pitchFamily="18" charset="0"/>
              </a:rPr>
              <a:t>Estudio retrospectivo</a:t>
            </a:r>
            <a:r>
              <a:rPr lang="es-ES" sz="1800" b="1" dirty="0">
                <a:solidFill>
                  <a:srgbClr val="0000FF"/>
                </a:solidFill>
                <a:latin typeface="+mn-lt"/>
                <a:ea typeface="Times New Roman" panose="02020603050405020304" pitchFamily="18" charset="0"/>
                <a:cs typeface="Times New Roman" panose="02020603050405020304" pitchFamily="18" charset="0"/>
              </a:rPr>
              <a:t>: Riesgo de cáncer asociado al uso de </a:t>
            </a:r>
            <a:r>
              <a:rPr lang="es-ES" sz="1800" b="1" dirty="0" err="1">
                <a:solidFill>
                  <a:srgbClr val="0000FF"/>
                </a:solidFill>
                <a:latin typeface="+mn-lt"/>
                <a:ea typeface="Times New Roman" panose="02020603050405020304" pitchFamily="18" charset="0"/>
                <a:cs typeface="Times New Roman" panose="02020603050405020304" pitchFamily="18" charset="0"/>
              </a:rPr>
              <a:t>valsartán</a:t>
            </a:r>
            <a:r>
              <a:rPr lang="es-ES" sz="1800" b="1" dirty="0">
                <a:solidFill>
                  <a:srgbClr val="0000FF"/>
                </a:solidFill>
                <a:latin typeface="+mn-lt"/>
                <a:ea typeface="Times New Roman" panose="02020603050405020304" pitchFamily="18" charset="0"/>
                <a:cs typeface="Times New Roman" panose="02020603050405020304" pitchFamily="18" charset="0"/>
              </a:rPr>
              <a:t> contaminado de </a:t>
            </a:r>
            <a:r>
              <a:rPr lang="es-ES" sz="1800" b="1" dirty="0" err="1">
                <a:solidFill>
                  <a:srgbClr val="0000FF"/>
                </a:solidFill>
                <a:latin typeface="+mn-lt"/>
                <a:ea typeface="Times New Roman" panose="02020603050405020304" pitchFamily="18" charset="0"/>
                <a:cs typeface="Times New Roman" panose="02020603050405020304" pitchFamily="18" charset="0"/>
              </a:rPr>
              <a:t>Nitrosodimetilamina</a:t>
            </a:r>
            <a:r>
              <a:rPr lang="es-ES" sz="1800" b="1" dirty="0">
                <a:solidFill>
                  <a:srgbClr val="0000FF"/>
                </a:solidFill>
                <a:latin typeface="+mn-lt"/>
                <a:ea typeface="Times New Roman" panose="02020603050405020304" pitchFamily="18" charset="0"/>
                <a:cs typeface="Times New Roman" panose="02020603050405020304" pitchFamily="18" charset="0"/>
              </a:rPr>
              <a:t>.</a:t>
            </a:r>
            <a:br>
              <a:rPr lang="es-ES" sz="500" dirty="0">
                <a:effectLst/>
                <a:latin typeface="+mn-lt"/>
                <a:ea typeface="Times New Roman" panose="02020603050405020304" pitchFamily="18" charset="0"/>
                <a:cs typeface="Times New Roman" panose="02020603050405020304" pitchFamily="18" charset="0"/>
              </a:rPr>
            </a:br>
            <a:br>
              <a:rPr lang="es-ES" sz="500" dirty="0">
                <a:effectLst/>
                <a:latin typeface="+mn-lt"/>
                <a:ea typeface="Times New Roman" panose="02020603050405020304" pitchFamily="18" charset="0"/>
                <a:cs typeface="Times New Roman" panose="02020603050405020304" pitchFamily="18" charset="0"/>
              </a:rPr>
            </a:br>
            <a:r>
              <a:rPr lang="en-US" sz="1400" dirty="0" err="1">
                <a:solidFill>
                  <a:srgbClr val="0000FF"/>
                </a:solidFill>
                <a:latin typeface="+mn-lt"/>
                <a:ea typeface="Times New Roman" panose="02020603050405020304" pitchFamily="18" charset="0"/>
                <a:cs typeface="Times New Roman" panose="02020603050405020304" pitchFamily="18" charset="0"/>
              </a:rPr>
              <a:t>Pottegard</a:t>
            </a:r>
            <a:r>
              <a:rPr lang="en-US" sz="1400" dirty="0">
                <a:solidFill>
                  <a:srgbClr val="0000FF"/>
                </a:solidFill>
                <a:latin typeface="+mn-lt"/>
                <a:ea typeface="Times New Roman" panose="02020603050405020304" pitchFamily="18" charset="0"/>
                <a:cs typeface="Times New Roman" panose="02020603050405020304" pitchFamily="18" charset="0"/>
              </a:rPr>
              <a:t> A, Kristensen KB, Ernst MT, Johansen NB, </a:t>
            </a:r>
            <a:r>
              <a:rPr lang="en-US" sz="1400" dirty="0" err="1">
                <a:solidFill>
                  <a:srgbClr val="0000FF"/>
                </a:solidFill>
                <a:latin typeface="+mn-lt"/>
                <a:ea typeface="Times New Roman" panose="02020603050405020304" pitchFamily="18" charset="0"/>
                <a:cs typeface="Times New Roman" panose="02020603050405020304" pitchFamily="18" charset="0"/>
              </a:rPr>
              <a:t>Quartarolo</a:t>
            </a:r>
            <a:r>
              <a:rPr lang="en-US" sz="1400" dirty="0">
                <a:solidFill>
                  <a:srgbClr val="0000FF"/>
                </a:solidFill>
                <a:latin typeface="+mn-lt"/>
                <a:ea typeface="Times New Roman" panose="02020603050405020304" pitchFamily="18" charset="0"/>
                <a:cs typeface="Times New Roman" panose="02020603050405020304" pitchFamily="18" charset="0"/>
              </a:rPr>
              <a:t> P, Hallas J. Use of N-</a:t>
            </a:r>
            <a:r>
              <a:rPr lang="en-US" sz="1400" dirty="0" err="1">
                <a:solidFill>
                  <a:srgbClr val="0000FF"/>
                </a:solidFill>
                <a:latin typeface="+mn-lt"/>
                <a:ea typeface="Times New Roman" panose="02020603050405020304" pitchFamily="18" charset="0"/>
                <a:cs typeface="Times New Roman" panose="02020603050405020304" pitchFamily="18" charset="0"/>
              </a:rPr>
              <a:t>nitrosodimethylamine</a:t>
            </a:r>
            <a:r>
              <a:rPr lang="en-US" sz="1400" dirty="0">
                <a:solidFill>
                  <a:srgbClr val="0000FF"/>
                </a:solidFill>
                <a:latin typeface="+mn-lt"/>
                <a:ea typeface="Times New Roman" panose="02020603050405020304" pitchFamily="18" charset="0"/>
                <a:cs typeface="Times New Roman" panose="02020603050405020304" pitchFamily="18" charset="0"/>
              </a:rPr>
              <a:t> (NDMA) contaminated </a:t>
            </a:r>
            <a:r>
              <a:rPr lang="en-US" sz="1400" dirty="0" err="1">
                <a:solidFill>
                  <a:srgbClr val="0000FF"/>
                </a:solidFill>
                <a:latin typeface="+mn-lt"/>
                <a:ea typeface="Times New Roman" panose="02020603050405020304" pitchFamily="18" charset="0"/>
                <a:cs typeface="Times New Roman" panose="02020603050405020304" pitchFamily="18" charset="0"/>
              </a:rPr>
              <a:t>valsartán</a:t>
            </a:r>
            <a:r>
              <a:rPr lang="en-US" sz="1400" dirty="0">
                <a:solidFill>
                  <a:srgbClr val="0000FF"/>
                </a:solidFill>
                <a:latin typeface="+mn-lt"/>
                <a:ea typeface="Times New Roman" panose="02020603050405020304" pitchFamily="18" charset="0"/>
                <a:cs typeface="Times New Roman" panose="02020603050405020304" pitchFamily="18" charset="0"/>
              </a:rPr>
              <a:t> products and risk of cancer: Danish nationwide cohort study. BMJ. 2018 Sep 12;362:k3851.</a:t>
            </a:r>
            <a:br>
              <a:rPr lang="es-ES" dirty="0">
                <a:effectLst/>
                <a:latin typeface="+mn-lt"/>
                <a:ea typeface="Times New Roman" panose="02020603050405020304" pitchFamily="18" charset="0"/>
                <a:cs typeface="Times New Roman" panose="02020603050405020304" pitchFamily="18" charset="0"/>
              </a:rPr>
            </a:br>
            <a:endParaRPr lang="es-ES" dirty="0">
              <a:latin typeface="+mn-lt"/>
            </a:endParaRPr>
          </a:p>
        </p:txBody>
      </p:sp>
      <p:sp>
        <p:nvSpPr>
          <p:cNvPr id="3" name="Subtítulo 2"/>
          <p:cNvSpPr>
            <a:spLocks noGrp="1"/>
          </p:cNvSpPr>
          <p:nvPr>
            <p:ph type="subTitle" idx="1"/>
          </p:nvPr>
        </p:nvSpPr>
        <p:spPr>
          <a:xfrm>
            <a:off x="4303957" y="1695166"/>
            <a:ext cx="7001080" cy="5011102"/>
          </a:xfrm>
        </p:spPr>
        <p:txBody>
          <a:bodyPr>
            <a:normAutofit fontScale="77500" lnSpcReduction="20000"/>
          </a:bodyPr>
          <a:lstStyle/>
          <a:p>
            <a:pPr algn="just">
              <a:spcAft>
                <a:spcPts val="0"/>
              </a:spcAft>
            </a:pPr>
            <a:r>
              <a:rPr lang="es-ES" sz="2600" b="1" i="1" dirty="0">
                <a:solidFill>
                  <a:srgbClr val="990099"/>
                </a:solidFill>
                <a:effectLst/>
                <a:latin typeface="Calibri" panose="020F0502020204030204" pitchFamily="34" charset="0"/>
                <a:ea typeface="Times New Roman" panose="02020603050405020304" pitchFamily="18" charset="0"/>
                <a:cs typeface="Times New Roman" panose="02020603050405020304" pitchFamily="18" charset="0"/>
              </a:rPr>
              <a:t>INTRODUCCIÓN.</a:t>
            </a:r>
            <a:endParaRPr lang="es-ES" sz="26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300" dirty="0"/>
              <a:t>En julio de 2018, se descubrió que algunos productos de </a:t>
            </a:r>
            <a:r>
              <a:rPr lang="es-ES" sz="2300" dirty="0" err="1"/>
              <a:t>valsartán</a:t>
            </a:r>
            <a:r>
              <a:rPr lang="es-ES" sz="2300" dirty="0"/>
              <a:t> estaban contaminados con N-</a:t>
            </a:r>
            <a:r>
              <a:rPr lang="es-ES" sz="2300" dirty="0" err="1"/>
              <a:t>nitrosodimetilamina</a:t>
            </a:r>
            <a:r>
              <a:rPr lang="es-ES" sz="2300" dirty="0"/>
              <a:t> (NDMA). Esta contaminación, que superaba los límites reglamentarios de exposición, era específica de los productos farmacéuticos fabricados por Zhejiang </a:t>
            </a:r>
            <a:r>
              <a:rPr lang="es-ES" sz="2300" dirty="0" err="1"/>
              <a:t>Huahai</a:t>
            </a:r>
            <a:r>
              <a:rPr lang="es-ES" sz="2300" dirty="0"/>
              <a:t> </a:t>
            </a:r>
            <a:r>
              <a:rPr lang="es-ES" sz="2300" dirty="0" err="1"/>
              <a:t>Pharmaceuticals</a:t>
            </a:r>
            <a:r>
              <a:rPr lang="es-ES" sz="2300" dirty="0"/>
              <a:t>, una compañía en </a:t>
            </a:r>
            <a:r>
              <a:rPr lang="es-ES" sz="2300" dirty="0" err="1"/>
              <a:t>Linhai</a:t>
            </a:r>
            <a:r>
              <a:rPr lang="es-ES" sz="2300" dirty="0"/>
              <a:t>, China, y estaba relacionada con un cambio en el proceso de fabricación que se implementó en 2012. En consecuencia, las agencias reguladoras de medicamentos (EMA y FDA), lanzaron un alerta para retirar del todos los productos de </a:t>
            </a:r>
            <a:r>
              <a:rPr lang="es-ES" sz="2300" dirty="0" err="1"/>
              <a:t>valsartán</a:t>
            </a:r>
            <a:r>
              <a:rPr lang="es-ES" sz="2300" dirty="0"/>
              <a:t> afectados.</a:t>
            </a:r>
          </a:p>
          <a:p>
            <a:pPr algn="just">
              <a:lnSpc>
                <a:spcPct val="120000"/>
              </a:lnSpc>
              <a:spcAft>
                <a:spcPts val="0"/>
              </a:spcAft>
            </a:pPr>
            <a:r>
              <a:rPr lang="es-ES" sz="2300" dirty="0" err="1"/>
              <a:t>Pottegard</a:t>
            </a:r>
            <a:r>
              <a:rPr lang="es-ES" sz="2300" dirty="0"/>
              <a:t> y col, mediante el presente estudio retrospectivo, se han propuesto cuantificar las posibles consecuencias de la entrada al mercado de </a:t>
            </a:r>
            <a:r>
              <a:rPr lang="es-ES" sz="2300" dirty="0" err="1"/>
              <a:t>valsartán</a:t>
            </a:r>
            <a:r>
              <a:rPr lang="es-ES" sz="2300" dirty="0"/>
              <a:t> contaminado con NDMA y proporcionar información oportuna a los organismos reguladores que evalúan este posible problema de salud pública.</a:t>
            </a:r>
          </a:p>
          <a:p>
            <a:pPr algn="just">
              <a:lnSpc>
                <a:spcPct val="120000"/>
              </a:lnSpc>
              <a:spcAft>
                <a:spcPts val="0"/>
              </a:spcAft>
            </a:pPr>
            <a:endParaRPr lang="es-ES" sz="2300" dirty="0"/>
          </a:p>
        </p:txBody>
      </p:sp>
      <p:pic>
        <p:nvPicPr>
          <p:cNvPr id="4" name="Imagen 3">
            <a:extLst>
              <a:ext uri="{FF2B5EF4-FFF2-40B4-BE49-F238E27FC236}">
                <a16:creationId xmlns:a16="http://schemas.microsoft.com/office/drawing/2014/main" id="{DDF02C13-050A-40CF-BAA3-B9C1D4FE1302}"/>
              </a:ext>
            </a:extLst>
          </p:cNvPr>
          <p:cNvPicPr>
            <a:picLocks noChangeAspect="1"/>
          </p:cNvPicPr>
          <p:nvPr/>
        </p:nvPicPr>
        <p:blipFill>
          <a:blip r:embed="rId2"/>
          <a:stretch>
            <a:fillRect/>
          </a:stretch>
        </p:blipFill>
        <p:spPr>
          <a:xfrm>
            <a:off x="626771" y="1695166"/>
            <a:ext cx="3282620" cy="4250658"/>
          </a:xfrm>
          <a:prstGeom prst="rect">
            <a:avLst/>
          </a:prstGeom>
        </p:spPr>
      </p:pic>
    </p:spTree>
    <p:extLst>
      <p:ext uri="{BB962C8B-B14F-4D97-AF65-F5344CB8AC3E}">
        <p14:creationId xmlns:p14="http://schemas.microsoft.com/office/powerpoint/2010/main" val="297559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85371" y="757237"/>
            <a:ext cx="10232572" cy="5882101"/>
          </a:xfrm>
        </p:spPr>
        <p:txBody>
          <a:bodyPr>
            <a:normAutofit/>
          </a:bodyPr>
          <a:lstStyle/>
          <a:p>
            <a:pPr algn="just">
              <a:lnSpc>
                <a:spcPct val="100000"/>
              </a:lnSpc>
              <a:spcAft>
                <a:spcPts val="0"/>
              </a:spcAft>
            </a:pPr>
            <a:r>
              <a:rPr lang="es-ES" sz="2200" b="1" i="1" dirty="0">
                <a:solidFill>
                  <a:srgbClr val="990099"/>
                </a:solidFill>
                <a:effectLst/>
                <a:latin typeface="Calibri" panose="020F0502020204030204" pitchFamily="34" charset="0"/>
                <a:ea typeface="Times New Roman" panose="02020603050405020304" pitchFamily="18" charset="0"/>
                <a:cs typeface="Times New Roman" panose="02020603050405020304" pitchFamily="18" charset="0"/>
              </a:rPr>
              <a:t>LO PROYECTADO.</a:t>
            </a:r>
            <a:endParaRPr lang="es-ES" sz="800" b="1" i="1" dirty="0">
              <a:solidFill>
                <a:srgbClr val="990099"/>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endParaRPr lang="es-ES" sz="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000" b="1"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rPr>
              <a:t>A) OBJETIVO:</a:t>
            </a:r>
            <a:r>
              <a:rPr lang="es-ES" sz="2000" dirty="0">
                <a:latin typeface="Calibri" panose="020F0502020204030204" pitchFamily="34" charset="0"/>
                <a:ea typeface="Times New Roman" panose="02020603050405020304" pitchFamily="18" charset="0"/>
                <a:cs typeface="Times New Roman" panose="02020603050405020304" pitchFamily="18" charset="0"/>
              </a:rPr>
              <a:t> Evaluar el riesgo de cáncer asociado con la exposición a </a:t>
            </a:r>
            <a:r>
              <a:rPr lang="es-ES" sz="2000" dirty="0" err="1">
                <a:latin typeface="Calibri" panose="020F0502020204030204" pitchFamily="34" charset="0"/>
                <a:ea typeface="Times New Roman" panose="02020603050405020304" pitchFamily="18" charset="0"/>
                <a:cs typeface="Times New Roman" panose="02020603050405020304" pitchFamily="18" charset="0"/>
              </a:rPr>
              <a:t>valsartán</a:t>
            </a:r>
            <a:r>
              <a:rPr lang="es-ES" sz="2000" dirty="0">
                <a:latin typeface="Calibri" panose="020F0502020204030204" pitchFamily="34" charset="0"/>
                <a:ea typeface="Times New Roman" panose="02020603050405020304" pitchFamily="18" charset="0"/>
                <a:cs typeface="Times New Roman" panose="02020603050405020304" pitchFamily="18" charset="0"/>
              </a:rPr>
              <a:t> contaminado con NDMA frente al no contaminado, según los registros de varias bases de datos sanitarias poblacionales de Dinamarca. </a:t>
            </a:r>
          </a:p>
          <a:p>
            <a:pPr algn="just">
              <a:lnSpc>
                <a:spcPct val="12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Tiempo de seguimiento planificado: </a:t>
            </a:r>
            <a:r>
              <a:rPr lang="es-ES" sz="2000" dirty="0">
                <a:latin typeface="Calibri" panose="020F0502020204030204" pitchFamily="34" charset="0"/>
                <a:ea typeface="Times New Roman" panose="02020603050405020304" pitchFamily="18" charset="0"/>
                <a:cs typeface="Times New Roman" panose="02020603050405020304" pitchFamily="18" charset="0"/>
              </a:rPr>
              <a:t>Al menos 1 año de exposición para su análisis como resultado.	</a:t>
            </a:r>
            <a:endParaRPr lang="es-ES" sz="20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3646264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85371" y="757237"/>
            <a:ext cx="10232572" cy="5882101"/>
          </a:xfrm>
        </p:spPr>
        <p:txBody>
          <a:bodyPr>
            <a:normAutofit/>
          </a:bodyPr>
          <a:lstStyle/>
          <a:p>
            <a:pPr algn="just">
              <a:lnSpc>
                <a:spcPct val="120000"/>
              </a:lnSpc>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 TIPO DE ESTUDIO:</a:t>
            </a:r>
            <a:r>
              <a:rPr lang="es-ES" sz="2000" dirty="0">
                <a:latin typeface="Calibri" panose="020F0502020204030204" pitchFamily="34" charset="0"/>
                <a:ea typeface="Times New Roman" panose="02020603050405020304" pitchFamily="18" charset="0"/>
                <a:cs typeface="Times New Roman" panose="02020603050405020304" pitchFamily="18" charset="0"/>
              </a:rPr>
              <a:t> Estudio de cohortes retrospectivo de registros poblacionales. Habiendo establecido un nivel alfa 0,05 de significación estadística, para medir la diferencia de las densidades de eventos entre los grupos, los investigadores utilizan el modelo de regresión de, con expresión de los resultados en HR crudo (ajustado edad y sexo), y ajustado por covariables potencialmente explicativas del efecto.</a:t>
            </a:r>
          </a:p>
          <a:p>
            <a:pPr algn="just">
              <a:lnSpc>
                <a:spcPct val="12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Con el fin de evitar sesgos de atribución del efecto, se utilizó tiempo de retraso de 1 año entre la primera prescripción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valsartán</a:t>
            </a:r>
            <a:r>
              <a:rPr lang="es-ES" sz="2000" dirty="0">
                <a:latin typeface="Calibri" panose="020F0502020204030204" pitchFamily="34" charset="0"/>
                <a:ea typeface="Times New Roman" panose="02020603050405020304" pitchFamily="18" charset="0"/>
                <a:cs typeface="Times New Roman" panose="02020603050405020304" pitchFamily="18" charset="0"/>
              </a:rPr>
              <a:t> y la incidencia del primer evento canceroso. Se trata de reducir el sesgo de tiempo inmortal, es decir reducir una posible mala asociación del efecto “canceroso” del contaminante, con la incidencia de un cáncer en las primeras fechas de toma del fármaco, porque hubiera estado previamente latente sin síntomas. Esto se hizo ya que se considera poco probable que la exposición a NDMA muy reciente (&lt;1 año) afecte significativamente el riesgo de una persona de recibir un diagnóstico de cáncer. Para reducir la posible arbitrariedad en la aplicación de 1 año de tiempo inmortal, se practican como dos análisis de sensibilidad los tiempos inmortales de 6 meses y 2 años.</a:t>
            </a:r>
          </a:p>
          <a:p>
            <a:pPr algn="just">
              <a:lnSpc>
                <a:spcPct val="100000"/>
              </a:lnSpc>
              <a:spcAft>
                <a:spcPts val="0"/>
              </a:spcAft>
            </a:pPr>
            <a:endParaRPr lang="es-ES" sz="20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s-ES" dirty="0"/>
          </a:p>
        </p:txBody>
      </p:sp>
    </p:spTree>
    <p:extLst>
      <p:ext uri="{BB962C8B-B14F-4D97-AF65-F5344CB8AC3E}">
        <p14:creationId xmlns:p14="http://schemas.microsoft.com/office/powerpoint/2010/main" val="3313151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60084" y="465690"/>
            <a:ext cx="10909064" cy="6080883"/>
          </a:xfrm>
        </p:spPr>
        <p:txBody>
          <a:bodyPr>
            <a:normAutofit fontScale="92500"/>
          </a:bodyPr>
          <a:lstStyle/>
          <a:p>
            <a:pPr algn="just">
              <a:lnSpc>
                <a:spcPct val="110000"/>
              </a:lnSpc>
              <a:spcAft>
                <a:spcPts val="0"/>
              </a:spcAft>
            </a:pPr>
            <a:r>
              <a:rPr lang="es-ES" sz="2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C) POBLACIÓN ESTUDIADA Y CRITERIOS DE INCLUSIÓN Y EXCLUSIÓN.</a:t>
            </a:r>
            <a:endParaRPr lang="es-ES" sz="22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10000"/>
              </a:lnSpc>
              <a:spcAft>
                <a:spcPts val="0"/>
              </a:spcAft>
            </a:pPr>
            <a:r>
              <a:rPr lang="es-ES" sz="2200" b="1" dirty="0">
                <a:latin typeface="Calibri" panose="020F0502020204030204" pitchFamily="34" charset="0"/>
                <a:ea typeface="Times New Roman" panose="02020603050405020304" pitchFamily="18" charset="0"/>
                <a:cs typeface="Times New Roman" panose="02020603050405020304" pitchFamily="18" charset="0"/>
              </a:rPr>
              <a:t> </a:t>
            </a:r>
            <a:r>
              <a:rPr lang="es-ES" sz="2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Criterios de inclusión:</a:t>
            </a:r>
            <a:r>
              <a:rPr lang="es-ES" sz="2200" dirty="0">
                <a:latin typeface="Calibri" panose="020F0502020204030204" pitchFamily="34" charset="0"/>
                <a:ea typeface="Times New Roman" panose="02020603050405020304" pitchFamily="18" charset="0"/>
                <a:cs typeface="Times New Roman" panose="02020603050405020304" pitchFamily="18" charset="0"/>
              </a:rPr>
              <a:t> La cohorte del estudio incluyó a todos los registros de pacientes daneses a los que se prescribió </a:t>
            </a:r>
            <a:r>
              <a:rPr lang="es-ES" sz="2200" dirty="0" err="1">
                <a:latin typeface="Calibri" panose="020F0502020204030204" pitchFamily="34" charset="0"/>
                <a:ea typeface="Times New Roman" panose="02020603050405020304" pitchFamily="18" charset="0"/>
                <a:cs typeface="Times New Roman" panose="02020603050405020304" pitchFamily="18" charset="0"/>
              </a:rPr>
              <a:t>valsartán</a:t>
            </a:r>
            <a:r>
              <a:rPr lang="es-ES" sz="2200" dirty="0">
                <a:latin typeface="Calibri" panose="020F0502020204030204" pitchFamily="34" charset="0"/>
                <a:ea typeface="Times New Roman" panose="02020603050405020304" pitchFamily="18" charset="0"/>
                <a:cs typeface="Times New Roman" panose="02020603050405020304" pitchFamily="18" charset="0"/>
              </a:rPr>
              <a:t> durante el período de estudio del 1-ene-2012 al 30-jun-2018. Los usuarios prevalentes de </a:t>
            </a:r>
            <a:r>
              <a:rPr lang="es-ES" sz="2200" dirty="0" err="1">
                <a:latin typeface="Calibri" panose="020F0502020204030204" pitchFamily="34" charset="0"/>
                <a:ea typeface="Times New Roman" panose="02020603050405020304" pitchFamily="18" charset="0"/>
                <a:cs typeface="Times New Roman" panose="02020603050405020304" pitchFamily="18" charset="0"/>
              </a:rPr>
              <a:t>valsartán</a:t>
            </a:r>
            <a:r>
              <a:rPr lang="es-ES" sz="2200" dirty="0">
                <a:latin typeface="Calibri" panose="020F0502020204030204" pitchFamily="34" charset="0"/>
                <a:ea typeface="Times New Roman" panose="02020603050405020304" pitchFamily="18" charset="0"/>
                <a:cs typeface="Times New Roman" panose="02020603050405020304" pitchFamily="18" charset="0"/>
              </a:rPr>
              <a:t> al inicio del período de estudio, definidos como individuos a los que se había prescrito </a:t>
            </a:r>
            <a:r>
              <a:rPr lang="es-ES" sz="2200" dirty="0" err="1">
                <a:latin typeface="Calibri" panose="020F0502020204030204" pitchFamily="34" charset="0"/>
                <a:ea typeface="Times New Roman" panose="02020603050405020304" pitchFamily="18" charset="0"/>
                <a:cs typeface="Times New Roman" panose="02020603050405020304" pitchFamily="18" charset="0"/>
              </a:rPr>
              <a:t>valsartán</a:t>
            </a:r>
            <a:r>
              <a:rPr lang="es-ES" sz="2200" dirty="0">
                <a:latin typeface="Calibri" panose="020F0502020204030204" pitchFamily="34" charset="0"/>
                <a:ea typeface="Times New Roman" panose="02020603050405020304" pitchFamily="18" charset="0"/>
                <a:cs typeface="Times New Roman" panose="02020603050405020304" pitchFamily="18" charset="0"/>
              </a:rPr>
              <a:t> desde septiembre hasta el final de diciembre de 2011, ingresaron en la cohorte del estudio el 1 de enero de 2012, mientras que los usuarios incidentes ingresaron a la cohorte del estudio el día en el que se les prescribió su primera receta de </a:t>
            </a:r>
            <a:r>
              <a:rPr lang="es-ES" sz="2200" dirty="0" err="1">
                <a:latin typeface="Calibri" panose="020F0502020204030204" pitchFamily="34" charset="0"/>
                <a:ea typeface="Times New Roman" panose="02020603050405020304" pitchFamily="18" charset="0"/>
                <a:cs typeface="Times New Roman" panose="02020603050405020304" pitchFamily="18" charset="0"/>
              </a:rPr>
              <a:t>valsartán</a:t>
            </a:r>
            <a:r>
              <a:rPr lang="es-ES" sz="2200" dirty="0">
                <a:latin typeface="Calibri" panose="020F0502020204030204" pitchFamily="34" charset="0"/>
                <a:ea typeface="Times New Roman" panose="02020603050405020304" pitchFamily="18" charset="0"/>
                <a:cs typeface="Times New Roman" panose="02020603050405020304" pitchFamily="18" charset="0"/>
              </a:rPr>
              <a:t> durante el período de estudio. </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2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Criterios de exclusión:</a:t>
            </a:r>
            <a:r>
              <a:rPr lang="es-ES" sz="2200" dirty="0">
                <a:latin typeface="Calibri" panose="020F0502020204030204" pitchFamily="34" charset="0"/>
                <a:ea typeface="Times New Roman" panose="02020603050405020304" pitchFamily="18" charset="0"/>
                <a:cs typeface="Times New Roman" panose="02020603050405020304" pitchFamily="18" charset="0"/>
              </a:rPr>
              <a:t> Como los pacientes contribuyeron con el tiempo de riesgo (tiempo de demora) de 1 año después de ingresar a la cohorte del estudio, se excluyeron los registros con menos de 1 año de seguimiento, ya que no contribuyeron a ninguno de los análisis informados. Por la misma razón, se excluyó a los usuarios incidentes a los que se prescribió su primera receta después del 30 de junio de 2017. Además, se excluyó a los pacientes con un historial de cáncer previo, excepto si era cáncer de piel no melanoma; a aquellos con una migración reciente antes del ingreso en la cohorte (dentro de dos años previos) para asegurar suficientes datos de referencia sobre todos los participantes del estudio; y a los menores de 40 años en el ingreso en la cohorte, ya que tanto el uso de </a:t>
            </a:r>
            <a:r>
              <a:rPr lang="es-ES" sz="2200" dirty="0" err="1">
                <a:latin typeface="Calibri" panose="020F0502020204030204" pitchFamily="34" charset="0"/>
                <a:ea typeface="Times New Roman" panose="02020603050405020304" pitchFamily="18" charset="0"/>
                <a:cs typeface="Times New Roman" panose="02020603050405020304" pitchFamily="18" charset="0"/>
              </a:rPr>
              <a:t>valsartán</a:t>
            </a:r>
            <a:r>
              <a:rPr lang="es-ES" sz="2200" dirty="0">
                <a:latin typeface="Calibri" panose="020F0502020204030204" pitchFamily="34" charset="0"/>
                <a:ea typeface="Times New Roman" panose="02020603050405020304" pitchFamily="18" charset="0"/>
                <a:cs typeface="Times New Roman" panose="02020603050405020304" pitchFamily="18" charset="0"/>
              </a:rPr>
              <a:t> como el cáncer son raros en niños y adultos jóvenes. </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endParaRPr lang="es-ES" dirty="0"/>
          </a:p>
        </p:txBody>
      </p:sp>
    </p:spTree>
    <p:extLst>
      <p:ext uri="{BB962C8B-B14F-4D97-AF65-F5344CB8AC3E}">
        <p14:creationId xmlns:p14="http://schemas.microsoft.com/office/powerpoint/2010/main" val="4122008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60084" y="465690"/>
            <a:ext cx="10909064" cy="6080883"/>
          </a:xfrm>
        </p:spPr>
        <p:txBody>
          <a:bodyPr>
            <a:normAutofit/>
          </a:bodyPr>
          <a:lstStyle/>
          <a:p>
            <a:pPr algn="just">
              <a:lnSpc>
                <a:spcPct val="100000"/>
              </a:lnSpc>
              <a:spcAft>
                <a:spcPts val="0"/>
              </a:spcAft>
            </a:pPr>
            <a:r>
              <a:rPr lang="es-ES" sz="20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III. LO CONSEGUIDO</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5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 ASIGNACIÓN DE LOS SUJETOS A LOS GRUPOS.</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Personas que fueron a los grupos de expuestos y de no expuestos: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El factor de exposición es haber recibido una prescripción durante al menos 1 año de </a:t>
            </a:r>
            <a:r>
              <a:rPr lang="es-ES" sz="20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valsartán</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“probable” o “posiblemente” contaminado con NDMA. El factor de NO-exposición es similar, pero “improbablemente” contaminado con NDMA.</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indent="449580"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Los investigadores identificaron 5.150 registros de individuos que cumplieron los criterios de inclusión, algunos de los cuales formaron durante todo el tiempo de un solo grupo, y los restantes formaron parte de los expuestos (durante el tiempo que tomaron el contaminado un año o más) y de los no expuestos (durante el tiempo que tomaron el no contaminado un año o más). Con estos requisitos, se distribuyeron así:</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Grupo de expuestos: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3.450, que contribuyeron con 11.920 personas-año.</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Grupo de no expuestos: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3.625, que contribuyeron con 7.344 personas-año. </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Breve resumen de las características y factores pronósticos en el inicio: </a:t>
            </a:r>
            <a:r>
              <a:rPr lang="es-ES" sz="2000" dirty="0">
                <a:latin typeface="Calibri" panose="020F0502020204030204" pitchFamily="34" charset="0"/>
                <a:ea typeface="Times New Roman" panose="02020603050405020304" pitchFamily="18" charset="0"/>
                <a:cs typeface="Times New Roman" panose="02020603050405020304" pitchFamily="18" charset="0"/>
              </a:rPr>
              <a:t>Se muestran a continuación en la </a:t>
            </a:r>
            <a:r>
              <a:rPr lang="es-ES" sz="2000" b="1"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tabla 1</a:t>
            </a:r>
            <a:r>
              <a:rPr lang="es-ES" sz="2000" dirty="0">
                <a:latin typeface="Calibri" panose="020F0502020204030204" pitchFamily="34" charset="0"/>
                <a:ea typeface="Times New Roman" panose="02020603050405020304" pitchFamily="18" charset="0"/>
                <a:cs typeface="Times New Roman" panose="02020603050405020304" pitchFamily="18" charset="0"/>
              </a:rPr>
              <a:t>.</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endParaRPr lang="es-ES" dirty="0"/>
          </a:p>
        </p:txBody>
      </p:sp>
    </p:spTree>
    <p:extLst>
      <p:ext uri="{BB962C8B-B14F-4D97-AF65-F5344CB8AC3E}">
        <p14:creationId xmlns:p14="http://schemas.microsoft.com/office/powerpoint/2010/main" val="1211472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075C3A99-F6B6-43B3-A9CE-48F9CCFC8739}"/>
              </a:ext>
            </a:extLst>
          </p:cNvPr>
          <p:cNvPicPr>
            <a:picLocks noGrp="1" noChangeAspect="1"/>
          </p:cNvPicPr>
          <p:nvPr>
            <p:ph idx="1"/>
          </p:nvPr>
        </p:nvPicPr>
        <p:blipFill>
          <a:blip r:embed="rId2"/>
          <a:stretch>
            <a:fillRect/>
          </a:stretch>
        </p:blipFill>
        <p:spPr>
          <a:xfrm>
            <a:off x="1573378" y="66261"/>
            <a:ext cx="9045243" cy="6751983"/>
          </a:xfrm>
          <a:prstGeom prst="rect">
            <a:avLst/>
          </a:prstGeom>
        </p:spPr>
      </p:pic>
    </p:spTree>
    <p:extLst>
      <p:ext uri="{BB962C8B-B14F-4D97-AF65-F5344CB8AC3E}">
        <p14:creationId xmlns:p14="http://schemas.microsoft.com/office/powerpoint/2010/main" val="3539786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81878" y="622853"/>
            <a:ext cx="10601739" cy="5817704"/>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3º ¿Resultaron similares en el inicio los dos grupos en sus características sociodemográficas y en los factores pronósticos, o se deben ajustar las diferencias mediante técnicas estadísticas?</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Hay diferencias estadísticamente significativas entre ambos grupos en 12 de las 18 características sociodemográficas y clínicas (que se constituyen en covariables explicativas del riesgo de cáncer), cuyo mayor riesgo en el inicio hemos resaltado con color rojo.</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Con el objetivo de ajustar en lo posible tales diferencias, mediante el modelo de regresión de Cox, los resultados se ajustan por estas 18 covariables, concretamente: 1) Utilización de aspirina en dosis bajas, </a:t>
            </a:r>
            <a:r>
              <a:rPr lang="es-ES" sz="2000" dirty="0" err="1">
                <a:latin typeface="Calibri" panose="020F0502020204030204" pitchFamily="34" charset="0"/>
                <a:ea typeface="Times New Roman" panose="02020603050405020304" pitchFamily="18" charset="0"/>
                <a:cs typeface="Times New Roman" panose="02020603050405020304" pitchFamily="18" charset="0"/>
              </a:rPr>
              <a:t>AINEs</a:t>
            </a:r>
            <a:r>
              <a:rPr lang="es-ES" sz="2000" dirty="0">
                <a:latin typeface="Calibri" panose="020F0502020204030204" pitchFamily="34" charset="0"/>
                <a:ea typeface="Times New Roman" panose="02020603050405020304" pitchFamily="18" charset="0"/>
                <a:cs typeface="Times New Roman" panose="02020603050405020304" pitchFamily="18" charset="0"/>
              </a:rPr>
              <a:t>, inhibidores de la 5-α reductasa, estatinas, espironolactona, esteroides orales, terapia hormonal sustitutiva, inhibidores selectivos de la recaptación de serotonina; 2) Diagnósticos previos (dentro de los cinco años posteriores a la entrada en la cohorte) de diabetes, enfermedad pulmonar obstructiva crónica, insuficiencia cardíaca y enfermedad relacionada con el alcohol; y 3) Puntuaciones en el índice de comorbilidad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Charlson</a:t>
            </a:r>
            <a:r>
              <a:rPr lang="es-ES" sz="2000" dirty="0">
                <a:latin typeface="Calibri" panose="020F0502020204030204" pitchFamily="34" charset="0"/>
                <a:ea typeface="Times New Roman" panose="02020603050405020304" pitchFamily="18" charset="0"/>
                <a:cs typeface="Times New Roman" panose="02020603050405020304" pitchFamily="18" charset="0"/>
              </a:rPr>
              <a:t> (0, bajo; 1-2, medio; o ≥ 3, alto; según los diagnósticos establecidos en los últimos cinco años antes de la entrada en la cohorte); así como si el participante era un usuario prevalente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valsartán</a:t>
            </a:r>
            <a:r>
              <a:rPr lang="es-ES" sz="2000" dirty="0">
                <a:latin typeface="Calibri" panose="020F0502020204030204" pitchFamily="34" charset="0"/>
                <a:ea typeface="Times New Roman" panose="02020603050405020304" pitchFamily="18" charset="0"/>
                <a:cs typeface="Times New Roman" panose="02020603050405020304" pitchFamily="18" charset="0"/>
              </a:rPr>
              <a:t> en el comienzo del período de estudio o si lo inició durante el período de estudio.</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endParaRPr lang="es-ES" dirty="0"/>
          </a:p>
        </p:txBody>
      </p:sp>
    </p:spTree>
    <p:extLst>
      <p:ext uri="{BB962C8B-B14F-4D97-AF65-F5344CB8AC3E}">
        <p14:creationId xmlns:p14="http://schemas.microsoft.com/office/powerpoint/2010/main" val="2289670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15617" y="609600"/>
            <a:ext cx="10508974" cy="5817704"/>
          </a:xfrm>
        </p:spPr>
        <p:txBody>
          <a:bodyPr>
            <a:normAutofit fontScale="92500"/>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 SEGUIMIENTO Y PÉRDIDAS.</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8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¿Cómo se midió la exposición en los grupos, y qué validez tiene la medición?</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	Dentro de la cohorte del estudio, se tomó como exposición de cada participante a la contaminación por NDMA utilizando la identificación única del medicamento registrada en el Registro Nacional de Prescripciones para el producto único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valsartán</a:t>
            </a:r>
            <a:r>
              <a:rPr lang="es-ES" sz="2000" dirty="0">
                <a:latin typeface="Calibri" panose="020F0502020204030204" pitchFamily="34" charset="0"/>
                <a:ea typeface="Times New Roman" panose="02020603050405020304" pitchFamily="18" charset="0"/>
                <a:cs typeface="Times New Roman" panose="02020603050405020304" pitchFamily="18" charset="0"/>
              </a:rPr>
              <a:t> y su fabricante. La validez de su contenido es alta.</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1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De los 128 productos con </a:t>
            </a:r>
            <a:r>
              <a:rPr lang="es-ES" sz="2000" dirty="0" err="1">
                <a:latin typeface="Calibri" panose="020F0502020204030204" pitchFamily="34" charset="0"/>
                <a:ea typeface="Times New Roman" panose="02020603050405020304" pitchFamily="18" charset="0"/>
                <a:cs typeface="Times New Roman" panose="02020603050405020304" pitchFamily="18" charset="0"/>
              </a:rPr>
              <a:t>valsartán</a:t>
            </a:r>
            <a:r>
              <a:rPr lang="es-ES" sz="2000" dirty="0">
                <a:latin typeface="Calibri" panose="020F0502020204030204" pitchFamily="34" charset="0"/>
                <a:ea typeface="Times New Roman" panose="02020603050405020304" pitchFamily="18" charset="0"/>
                <a:cs typeface="Times New Roman" panose="02020603050405020304" pitchFamily="18" charset="0"/>
              </a:rPr>
              <a:t> únicos utilizados durante 2012-18 en la población de estudio, se encontraron 18 productos farmacéuticos (que constituían el 18% de todas las prescripciones) que se fabricaron con un ingrediente farmacéutico activo de Zhejiang </a:t>
            </a:r>
            <a:r>
              <a:rPr lang="es-ES" sz="2000" dirty="0" err="1">
                <a:latin typeface="Calibri" panose="020F0502020204030204" pitchFamily="34" charset="0"/>
                <a:ea typeface="Times New Roman" panose="02020603050405020304" pitchFamily="18" charset="0"/>
                <a:cs typeface="Times New Roman" panose="02020603050405020304" pitchFamily="18" charset="0"/>
              </a:rPr>
              <a:t>Huahai</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err="1">
                <a:latin typeface="Calibri" panose="020F0502020204030204" pitchFamily="34" charset="0"/>
                <a:ea typeface="Times New Roman" panose="02020603050405020304" pitchFamily="18" charset="0"/>
                <a:cs typeface="Times New Roman" panose="02020603050405020304" pitchFamily="18" charset="0"/>
              </a:rPr>
              <a:t>Pharmaceuticals</a:t>
            </a:r>
            <a:r>
              <a:rPr lang="es-ES" sz="2000" dirty="0">
                <a:latin typeface="Calibri" panose="020F0502020204030204" pitchFamily="34" charset="0"/>
                <a:ea typeface="Times New Roman" panose="02020603050405020304" pitchFamily="18" charset="0"/>
                <a:cs typeface="Times New Roman" panose="02020603050405020304" pitchFamily="18" charset="0"/>
              </a:rPr>
              <a:t>. Estos medicamentos se clasificaron como “</a:t>
            </a:r>
            <a:r>
              <a:rPr lang="es-ES" sz="2000" u="sng" dirty="0">
                <a:latin typeface="Calibri" panose="020F0502020204030204" pitchFamily="34" charset="0"/>
                <a:ea typeface="Times New Roman" panose="02020603050405020304" pitchFamily="18" charset="0"/>
                <a:cs typeface="Times New Roman" panose="02020603050405020304" pitchFamily="18" charset="0"/>
              </a:rPr>
              <a:t>probablemente</a:t>
            </a:r>
            <a:r>
              <a:rPr lang="es-ES" sz="2000" dirty="0">
                <a:latin typeface="Calibri" panose="020F0502020204030204" pitchFamily="34" charset="0"/>
                <a:ea typeface="Times New Roman" panose="02020603050405020304" pitchFamily="18" charset="0"/>
                <a:cs typeface="Times New Roman" panose="02020603050405020304" pitchFamily="18" charset="0"/>
              </a:rPr>
              <a:t>” contaminados con NDMA. Además, 36 productos farmacéuticos (26% de todas las prescripciones) se clasificaron como “</a:t>
            </a:r>
            <a:r>
              <a:rPr lang="es-ES" sz="2000" u="sng" dirty="0">
                <a:latin typeface="Calibri" panose="020F0502020204030204" pitchFamily="34" charset="0"/>
                <a:ea typeface="Times New Roman" panose="02020603050405020304" pitchFamily="18" charset="0"/>
                <a:cs typeface="Times New Roman" panose="02020603050405020304" pitchFamily="18" charset="0"/>
              </a:rPr>
              <a:t>posiblemente</a:t>
            </a:r>
            <a:r>
              <a:rPr lang="es-ES" sz="2000" dirty="0">
                <a:latin typeface="Calibri" panose="020F0502020204030204" pitchFamily="34" charset="0"/>
                <a:ea typeface="Times New Roman" panose="02020603050405020304" pitchFamily="18" charset="0"/>
                <a:cs typeface="Times New Roman" panose="02020603050405020304" pitchFamily="18" charset="0"/>
              </a:rPr>
              <a:t>” contaminados con NDMA, ya que contenían un ingrediente farmacéutico activo de Zhejiang </a:t>
            </a:r>
            <a:r>
              <a:rPr lang="es-ES" sz="2000" dirty="0" err="1">
                <a:latin typeface="Calibri" panose="020F0502020204030204" pitchFamily="34" charset="0"/>
                <a:ea typeface="Times New Roman" panose="02020603050405020304" pitchFamily="18" charset="0"/>
                <a:cs typeface="Times New Roman" panose="02020603050405020304" pitchFamily="18" charset="0"/>
              </a:rPr>
              <a:t>Huahai</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err="1">
                <a:latin typeface="Calibri" panose="020F0502020204030204" pitchFamily="34" charset="0"/>
                <a:ea typeface="Times New Roman" panose="02020603050405020304" pitchFamily="18" charset="0"/>
                <a:cs typeface="Times New Roman" panose="02020603050405020304" pitchFamily="18" charset="0"/>
              </a:rPr>
              <a:t>Pharmaceuticals</a:t>
            </a:r>
            <a:r>
              <a:rPr lang="es-ES" sz="2000" dirty="0">
                <a:latin typeface="Calibri" panose="020F0502020204030204" pitchFamily="34" charset="0"/>
                <a:ea typeface="Times New Roman" panose="02020603050405020304" pitchFamily="18" charset="0"/>
                <a:cs typeface="Times New Roman" panose="02020603050405020304" pitchFamily="18" charset="0"/>
              </a:rPr>
              <a:t> y de otras compañías. En el análisis principal, los investigadores agruparon las recetas de </a:t>
            </a:r>
            <a:r>
              <a:rPr lang="es-ES" sz="2000" dirty="0" err="1">
                <a:latin typeface="Calibri" panose="020F0502020204030204" pitchFamily="34" charset="0"/>
                <a:ea typeface="Times New Roman" panose="02020603050405020304" pitchFamily="18" charset="0"/>
                <a:cs typeface="Times New Roman" panose="02020603050405020304" pitchFamily="18" charset="0"/>
              </a:rPr>
              <a:t>valsartán</a:t>
            </a:r>
            <a:r>
              <a:rPr lang="es-ES" sz="2000" dirty="0">
                <a:latin typeface="Calibri" panose="020F0502020204030204" pitchFamily="34" charset="0"/>
                <a:ea typeface="Times New Roman" panose="02020603050405020304" pitchFamily="18" charset="0"/>
                <a:cs typeface="Times New Roman" panose="02020603050405020304" pitchFamily="18" charset="0"/>
              </a:rPr>
              <a:t> clasificadas como probables y posiblemente contaminadas con NDMA. Setenta y cuatro productos farmacéuticos (55% de todas las recetas) fueron clasificados como “</a:t>
            </a:r>
            <a:r>
              <a:rPr lang="es-ES" sz="2000" u="sng" dirty="0">
                <a:latin typeface="Calibri" panose="020F0502020204030204" pitchFamily="34" charset="0"/>
                <a:ea typeface="Times New Roman" panose="02020603050405020304" pitchFamily="18" charset="0"/>
                <a:cs typeface="Times New Roman" panose="02020603050405020304" pitchFamily="18" charset="0"/>
              </a:rPr>
              <a:t>improbablemente</a:t>
            </a:r>
            <a:r>
              <a:rPr lang="es-ES" sz="2000" dirty="0">
                <a:latin typeface="Calibri" panose="020F0502020204030204" pitchFamily="34" charset="0"/>
                <a:ea typeface="Times New Roman" panose="02020603050405020304" pitchFamily="18" charset="0"/>
                <a:cs typeface="Times New Roman" panose="02020603050405020304" pitchFamily="18" charset="0"/>
              </a:rPr>
              <a:t>” contaminados con NDMA ya que no contenían ningún ingrediente farmacéutico activo de Zhejiang </a:t>
            </a:r>
            <a:r>
              <a:rPr lang="es-ES" sz="2000" dirty="0" err="1">
                <a:latin typeface="Calibri" panose="020F0502020204030204" pitchFamily="34" charset="0"/>
                <a:ea typeface="Times New Roman" panose="02020603050405020304" pitchFamily="18" charset="0"/>
                <a:cs typeface="Times New Roman" panose="02020603050405020304" pitchFamily="18" charset="0"/>
              </a:rPr>
              <a:t>Huahai</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err="1">
                <a:latin typeface="Calibri" panose="020F0502020204030204" pitchFamily="34" charset="0"/>
                <a:ea typeface="Times New Roman" panose="02020603050405020304" pitchFamily="18" charset="0"/>
                <a:cs typeface="Times New Roman" panose="02020603050405020304" pitchFamily="18" charset="0"/>
              </a:rPr>
              <a:t>Pharmaceuticals</a:t>
            </a:r>
            <a:r>
              <a:rPr lang="es-ES" sz="2000" dirty="0">
                <a:latin typeface="Calibri" panose="020F0502020204030204" pitchFamily="34" charset="0"/>
                <a:ea typeface="Times New Roman" panose="02020603050405020304" pitchFamily="18" charset="0"/>
                <a:cs typeface="Times New Roman" panose="02020603050405020304" pitchFamily="18" charset="0"/>
              </a:rPr>
              <a:t>.</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endParaRPr lang="es-ES" sz="2000" dirty="0"/>
          </a:p>
        </p:txBody>
      </p:sp>
    </p:spTree>
    <p:extLst>
      <p:ext uri="{BB962C8B-B14F-4D97-AF65-F5344CB8AC3E}">
        <p14:creationId xmlns:p14="http://schemas.microsoft.com/office/powerpoint/2010/main" val="156567985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704</Words>
  <Application>Microsoft Office PowerPoint</Application>
  <PresentationFormat>Panorámica</PresentationFormat>
  <Paragraphs>77</Paragraphs>
  <Slides>19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19</vt:i4>
      </vt:variant>
    </vt:vector>
  </HeadingPairs>
  <TitlesOfParts>
    <vt:vector size="24" baseType="lpstr">
      <vt:lpstr>Arial</vt:lpstr>
      <vt:lpstr>Calibri</vt:lpstr>
      <vt:lpstr>Calibri Light</vt:lpstr>
      <vt:lpstr>Eras Medium ITC</vt:lpstr>
      <vt:lpstr>Tema de Office</vt:lpstr>
      <vt:lpstr>Evaluación GRADE del Estudio de Cohortes Retrospectivo:  Riesgo de cáncer asociado al uso de valsartán contaminado de Nitrosodimetilamina</vt:lpstr>
      <vt:lpstr>Estudio retrospectivo: Riesgo de cáncer asociado al uso de valsartán contaminado de Nitrosodimetilamina.  Pottegard A, Kristensen KB, Ernst MT, Johansen NB, Quartarolo P, Hallas J. Use of N-nitrosodimethylamine (NDMA) contaminated valsartán products and risk of cancer: Danish nationwide cohort study. BMJ. 2018 Sep 12;362:k3851.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Evaluación GRADE del Estudio de Cohortes Retrospectivo: Inhibidores de la Bomba de Protones y riesgo de incidencia de Enfermedad Renal Crónica y progresión a Enfermedad Renal Terminal.</dc:title>
  <dc:creator>Galo</dc:creator>
  <cp:lastModifiedBy>Galo</cp:lastModifiedBy>
  <cp:revision>32</cp:revision>
  <dcterms:created xsi:type="dcterms:W3CDTF">2016-06-03T15:27:38Z</dcterms:created>
  <dcterms:modified xsi:type="dcterms:W3CDTF">2019-01-17T17:19:03Z</dcterms:modified>
</cp:coreProperties>
</file>